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1.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0.xml" ContentType="application/vnd.openxmlformats-officedocument.presentationml.tags+xml"/>
  <Override PartName="/ppt/notesSlides/notesSlide6.xml" ContentType="application/vnd.openxmlformats-officedocument.presentationml.notesSlide+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notesSlides/notesSlide11.xml" ContentType="application/vnd.openxmlformats-officedocument.presentationml.notesSlide+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9.xml" ContentType="application/vnd.openxmlformats-officedocument.presentationml.tags+xml"/>
  <Override PartName="/ppt/notesSlides/notesSlide14.xml" ContentType="application/vnd.openxmlformats-officedocument.presentationml.notesSlide+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8.xml" ContentType="application/vnd.openxmlformats-officedocument.presentationml.notesSlide+xml"/>
  <Override PartName="/ppt/tags/tag35.xml" ContentType="application/vnd.openxmlformats-officedocument.presentationml.tags+xml"/>
  <Override PartName="/ppt/notesSlides/notesSlide19.xml" ContentType="application/vnd.openxmlformats-officedocument.presentationml.notesSlide+xml"/>
  <Override PartName="/ppt/tags/tag36.xml" ContentType="application/vnd.openxmlformats-officedocument.presentationml.tags+xml"/>
  <Override PartName="/ppt/notesSlides/notesSlide20.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3" r:id="rId5"/>
  </p:sldMasterIdLst>
  <p:notesMasterIdLst>
    <p:notesMasterId r:id="rId30"/>
  </p:notesMasterIdLst>
  <p:handoutMasterIdLst>
    <p:handoutMasterId r:id="rId31"/>
  </p:handoutMasterIdLst>
  <p:sldIdLst>
    <p:sldId id="284" r:id="rId6"/>
    <p:sldId id="350" r:id="rId7"/>
    <p:sldId id="257" r:id="rId8"/>
    <p:sldId id="326" r:id="rId9"/>
    <p:sldId id="335" r:id="rId10"/>
    <p:sldId id="299" r:id="rId11"/>
    <p:sldId id="330" r:id="rId12"/>
    <p:sldId id="333" r:id="rId13"/>
    <p:sldId id="332" r:id="rId14"/>
    <p:sldId id="334" r:id="rId15"/>
    <p:sldId id="294" r:id="rId16"/>
    <p:sldId id="337" r:id="rId17"/>
    <p:sldId id="338" r:id="rId18"/>
    <p:sldId id="339" r:id="rId19"/>
    <p:sldId id="340" r:id="rId20"/>
    <p:sldId id="341" r:id="rId21"/>
    <p:sldId id="342" r:id="rId22"/>
    <p:sldId id="343" r:id="rId23"/>
    <p:sldId id="344" r:id="rId24"/>
    <p:sldId id="345" r:id="rId25"/>
    <p:sldId id="346" r:id="rId26"/>
    <p:sldId id="347" r:id="rId27"/>
    <p:sldId id="348" r:id="rId28"/>
    <p:sldId id="349" r:id="rId29"/>
  </p:sldIdLst>
  <p:sldSz cx="12192000" cy="6858000"/>
  <p:notesSz cx="6858000" cy="9144000"/>
  <p:custDataLst>
    <p:tags r:id="rId32"/>
  </p:custDataLst>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Berríos Meza" initials="RBM" lastIdx="3" clrIdx="0"/>
  <p:cmAuthor id="2" name="Paula Cruzat Castillo" initials="PCC"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4C4B"/>
    <a:srgbClr val="F2F2F2"/>
    <a:srgbClr val="E1261E"/>
    <a:srgbClr val="767171"/>
    <a:srgbClr val="F9D3D2"/>
    <a:srgbClr val="A68267"/>
    <a:srgbClr val="7B61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2B63DC-3491-A02C-9532-1C299262CB3F}" v="2" dt="2024-08-29T15:24:34.683"/>
    <p1510:client id="{AB77FBC6-94E7-C279-C3A5-2AB167549D6A}" v="128" dt="2024-08-29T12:57:11.792"/>
    <p1510:client id="{D64BAF2C-E530-1594-B6C7-3BAB8D4CEF6D}" v="5" dt="2024-08-29T15:28:19.925"/>
    <p1510:client id="{DABBE036-F239-CF55-1767-4F3EF6D8EE5B}" v="74" dt="2024-08-29T15:23:26.94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00" autoAdjust="0"/>
    <p:restoredTop sz="94266" autoAdjust="0"/>
  </p:normalViewPr>
  <p:slideViewPr>
    <p:cSldViewPr snapToGrid="0">
      <p:cViewPr varScale="1">
        <p:scale>
          <a:sx n="86" d="100"/>
          <a:sy n="86" d="100"/>
        </p:scale>
        <p:origin x="408"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347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4326D3-9FC4-48DC-B137-703EA6D12C9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s-CL"/>
        </a:p>
      </dgm:t>
    </dgm:pt>
    <dgm:pt modelId="{E47F4684-6E1A-4B4C-BDF0-BBDB3750B20A}">
      <dgm:prSet phldrT="[Texto]" custT="1"/>
      <dgm:spPr>
        <a:solidFill>
          <a:srgbClr val="E1261E"/>
        </a:solidFill>
        <a:ln>
          <a:solidFill>
            <a:srgbClr val="E1261E"/>
          </a:solidFill>
        </a:ln>
      </dgm:spPr>
      <dgm:t>
        <a:bodyPr/>
        <a:lstStyle/>
        <a:p>
          <a:r>
            <a:rPr lang="es-CL" sz="1200" b="1" dirty="0">
              <a:solidFill>
                <a:schemeClr val="bg1"/>
              </a:solidFill>
              <a:effectLst/>
              <a:latin typeface="+mj-lt"/>
              <a:ea typeface="Open Sans" pitchFamily="2" charset="0"/>
              <a:cs typeface="Mangal" panose="02040503050203030202" pitchFamily="18" charset="0"/>
            </a:rPr>
            <a:t>Etapa 1: Definición del Modelo de Negocio</a:t>
          </a:r>
          <a:endParaRPr lang="es-CL" sz="1200" dirty="0">
            <a:solidFill>
              <a:schemeClr val="bg1"/>
            </a:solidFill>
          </a:endParaRPr>
        </a:p>
      </dgm:t>
    </dgm:pt>
    <dgm:pt modelId="{EFC56C96-7177-40D5-B2B0-43F975E91032}" type="parTrans" cxnId="{9E81AFE6-0998-4D47-8718-1E930F9625F1}">
      <dgm:prSet/>
      <dgm:spPr/>
      <dgm:t>
        <a:bodyPr/>
        <a:lstStyle/>
        <a:p>
          <a:endParaRPr lang="es-CL"/>
        </a:p>
      </dgm:t>
    </dgm:pt>
    <dgm:pt modelId="{9A3AB2CF-2BBB-4E88-997F-E12A47A29C3D}" type="sibTrans" cxnId="{9E81AFE6-0998-4D47-8718-1E930F9625F1}">
      <dgm:prSet/>
      <dgm:spPr/>
      <dgm:t>
        <a:bodyPr/>
        <a:lstStyle/>
        <a:p>
          <a:endParaRPr lang="es-CL"/>
        </a:p>
      </dgm:t>
    </dgm:pt>
    <dgm:pt modelId="{A5CE5C7C-FFAE-4939-A435-C08A08B5D09D}">
      <dgm:prSet phldrT="[Texto]" custT="1"/>
      <dgm:spPr>
        <a:solidFill>
          <a:srgbClr val="F2F2F2">
            <a:alpha val="90000"/>
          </a:srgbClr>
        </a:solidFill>
        <a:ln>
          <a:solidFill>
            <a:srgbClr val="F2F2F2">
              <a:alpha val="90000"/>
            </a:srgbClr>
          </a:solidFill>
        </a:ln>
      </dgm:spPr>
      <dgm:t>
        <a:bodyPr/>
        <a:lstStyle/>
        <a:p>
          <a:pPr algn="ctr">
            <a:buNone/>
          </a:pPr>
          <a:r>
            <a:rPr lang="es-CL" sz="1200" b="1" dirty="0">
              <a:solidFill>
                <a:schemeClr val="tx1">
                  <a:lumMod val="95000"/>
                  <a:lumOff val="5000"/>
                </a:schemeClr>
              </a:solidFill>
              <a:latin typeface="+mj-lt"/>
            </a:rPr>
            <a:t>Recurso:</a:t>
          </a:r>
        </a:p>
      </dgm:t>
    </dgm:pt>
    <dgm:pt modelId="{0DB1EABB-38FB-4811-B27F-8E1FC261CF8A}" type="parTrans" cxnId="{2CBB2435-864F-4C9B-859D-2729BE1EC9D1}">
      <dgm:prSet/>
      <dgm:spPr/>
      <dgm:t>
        <a:bodyPr/>
        <a:lstStyle/>
        <a:p>
          <a:endParaRPr lang="es-CL"/>
        </a:p>
      </dgm:t>
    </dgm:pt>
    <dgm:pt modelId="{AD47A486-26AD-45F6-828C-11FEB361AD54}" type="sibTrans" cxnId="{2CBB2435-864F-4C9B-859D-2729BE1EC9D1}">
      <dgm:prSet/>
      <dgm:spPr/>
      <dgm:t>
        <a:bodyPr/>
        <a:lstStyle/>
        <a:p>
          <a:endParaRPr lang="es-CL"/>
        </a:p>
      </dgm:t>
    </dgm:pt>
    <dgm:pt modelId="{0B4C5F6B-3C99-4276-BEDD-C36040F6D998}">
      <dgm:prSet phldrT="[Texto]" custT="1"/>
      <dgm:spPr>
        <a:solidFill>
          <a:srgbClr val="E1261E"/>
        </a:solidFill>
        <a:ln>
          <a:solidFill>
            <a:srgbClr val="E1261E"/>
          </a:solidFill>
        </a:ln>
      </dgm:spPr>
      <dgm:t>
        <a:bodyPr/>
        <a:lstStyle/>
        <a:p>
          <a:r>
            <a:rPr lang="es-CL" sz="1200" b="1" dirty="0">
              <a:solidFill>
                <a:schemeClr val="bg1"/>
              </a:solidFill>
              <a:effectLst/>
              <a:latin typeface="+mj-lt"/>
              <a:ea typeface="Open Sans" pitchFamily="2" charset="0"/>
              <a:cs typeface="Mangal" panose="02040503050203030202" pitchFamily="18" charset="0"/>
            </a:rPr>
            <a:t>Etapa 2: Diseño del proceso de experimentación con clientes usuarios</a:t>
          </a:r>
          <a:endParaRPr lang="es-CL" sz="1200" dirty="0">
            <a:solidFill>
              <a:schemeClr val="bg1"/>
            </a:solidFill>
          </a:endParaRPr>
        </a:p>
      </dgm:t>
    </dgm:pt>
    <dgm:pt modelId="{B3C76931-3C31-4D98-9E70-D7D91EEFE6AC}" type="parTrans" cxnId="{BA576066-522D-4E0B-8574-A25A1126624B}">
      <dgm:prSet/>
      <dgm:spPr/>
      <dgm:t>
        <a:bodyPr/>
        <a:lstStyle/>
        <a:p>
          <a:endParaRPr lang="es-CL"/>
        </a:p>
      </dgm:t>
    </dgm:pt>
    <dgm:pt modelId="{5364F122-DC47-48CD-A2DA-4385A3E38D9D}" type="sibTrans" cxnId="{BA576066-522D-4E0B-8574-A25A1126624B}">
      <dgm:prSet/>
      <dgm:spPr/>
      <dgm:t>
        <a:bodyPr/>
        <a:lstStyle/>
        <a:p>
          <a:endParaRPr lang="es-CL"/>
        </a:p>
      </dgm:t>
    </dgm:pt>
    <dgm:pt modelId="{C1E9D806-BA3B-4EBD-BCEE-B896C094F4A8}">
      <dgm:prSet phldrT="[Texto]" custT="1"/>
      <dgm:spPr>
        <a:solidFill>
          <a:srgbClr val="F2F2F2">
            <a:alpha val="90000"/>
          </a:srgbClr>
        </a:solidFill>
        <a:ln>
          <a:solidFill>
            <a:srgbClr val="F2F2F2">
              <a:alpha val="90000"/>
            </a:srgbClr>
          </a:solidFill>
        </a:ln>
      </dgm:spPr>
      <dgm:t>
        <a:bodyPr/>
        <a:lstStyle/>
        <a:p>
          <a:pPr algn="ctr">
            <a:buNone/>
          </a:pPr>
          <a:r>
            <a:rPr lang="es-CL" sz="1200" b="1" dirty="0">
              <a:solidFill>
                <a:schemeClr val="tx1">
                  <a:lumMod val="95000"/>
                  <a:lumOff val="5000"/>
                </a:schemeClr>
              </a:solidFill>
              <a:latin typeface="+mj-lt"/>
            </a:rPr>
            <a:t>Contenidos:</a:t>
          </a:r>
          <a:endParaRPr lang="es-CL" sz="1200" dirty="0">
            <a:solidFill>
              <a:schemeClr val="tx1">
                <a:lumMod val="95000"/>
                <a:lumOff val="5000"/>
              </a:schemeClr>
            </a:solidFill>
          </a:endParaRPr>
        </a:p>
      </dgm:t>
    </dgm:pt>
    <dgm:pt modelId="{354F576B-03EA-4DE9-832B-95798CB269D0}" type="parTrans" cxnId="{959C4353-B0F5-45C7-80A2-362B72037AF8}">
      <dgm:prSet/>
      <dgm:spPr/>
      <dgm:t>
        <a:bodyPr/>
        <a:lstStyle/>
        <a:p>
          <a:endParaRPr lang="es-CL"/>
        </a:p>
      </dgm:t>
    </dgm:pt>
    <dgm:pt modelId="{09FE8383-1930-42E7-A913-A876264AF5CA}" type="sibTrans" cxnId="{959C4353-B0F5-45C7-80A2-362B72037AF8}">
      <dgm:prSet/>
      <dgm:spPr/>
      <dgm:t>
        <a:bodyPr/>
        <a:lstStyle/>
        <a:p>
          <a:endParaRPr lang="es-CL"/>
        </a:p>
      </dgm:t>
    </dgm:pt>
    <dgm:pt modelId="{E3EAB637-2669-4612-A062-816639B15BBF}">
      <dgm:prSet phldrT="[Texto]" custT="1"/>
      <dgm:spPr>
        <a:solidFill>
          <a:srgbClr val="E1261E"/>
        </a:solidFill>
        <a:ln>
          <a:solidFill>
            <a:srgbClr val="E1261E"/>
          </a:solidFill>
        </a:ln>
      </dgm:spPr>
      <dgm:t>
        <a:bodyPr/>
        <a:lstStyle/>
        <a:p>
          <a:r>
            <a:rPr lang="es-CL" sz="1200" b="1" dirty="0">
              <a:solidFill>
                <a:schemeClr val="bg1"/>
              </a:solidFill>
              <a:effectLst/>
              <a:latin typeface="+mj-lt"/>
              <a:ea typeface="Open Sans" pitchFamily="2" charset="0"/>
              <a:cs typeface="Mangal" panose="02040503050203030202" pitchFamily="18" charset="0"/>
            </a:rPr>
            <a:t>Etapa 3: Aplicación del Modelo de Experimentación</a:t>
          </a:r>
          <a:endParaRPr lang="es-CL" sz="1200" dirty="0">
            <a:solidFill>
              <a:schemeClr val="bg1"/>
            </a:solidFill>
          </a:endParaRPr>
        </a:p>
      </dgm:t>
    </dgm:pt>
    <dgm:pt modelId="{1D1AD961-95E4-4936-ABA4-AFD8E1316B9F}" type="parTrans" cxnId="{B0AAAED9-F02A-4A7B-A86F-7130BE8A2032}">
      <dgm:prSet/>
      <dgm:spPr/>
      <dgm:t>
        <a:bodyPr/>
        <a:lstStyle/>
        <a:p>
          <a:endParaRPr lang="es-CL"/>
        </a:p>
      </dgm:t>
    </dgm:pt>
    <dgm:pt modelId="{F29D1EED-661F-4AB8-AEB1-2BB990EBB5CF}" type="sibTrans" cxnId="{B0AAAED9-F02A-4A7B-A86F-7130BE8A2032}">
      <dgm:prSet/>
      <dgm:spPr/>
      <dgm:t>
        <a:bodyPr/>
        <a:lstStyle/>
        <a:p>
          <a:endParaRPr lang="es-CL"/>
        </a:p>
      </dgm:t>
    </dgm:pt>
    <dgm:pt modelId="{B6F353B6-4D26-4BAC-8EF0-095736A408DB}">
      <dgm:prSet phldrT="[Texto]" custT="1"/>
      <dgm:spPr>
        <a:solidFill>
          <a:srgbClr val="F2F2F2">
            <a:alpha val="90000"/>
          </a:srgbClr>
        </a:solidFill>
        <a:ln>
          <a:solidFill>
            <a:srgbClr val="F2F2F2">
              <a:alpha val="90000"/>
            </a:srgbClr>
          </a:solidFill>
        </a:ln>
      </dgm:spPr>
      <dgm:t>
        <a:bodyPr/>
        <a:lstStyle/>
        <a:p>
          <a:pPr algn="ctr">
            <a:buNone/>
          </a:pPr>
          <a:r>
            <a:rPr lang="es-CL" sz="1200" b="1" dirty="0">
              <a:solidFill>
                <a:schemeClr val="tx1">
                  <a:lumMod val="95000"/>
                  <a:lumOff val="5000"/>
                </a:schemeClr>
              </a:solidFill>
              <a:latin typeface="+mj-lt"/>
            </a:rPr>
            <a:t>Contenidos:</a:t>
          </a:r>
          <a:endParaRPr lang="es-CL" sz="1200" dirty="0">
            <a:solidFill>
              <a:schemeClr val="tx1"/>
            </a:solidFill>
            <a:latin typeface="+mj-lt"/>
          </a:endParaRPr>
        </a:p>
      </dgm:t>
    </dgm:pt>
    <dgm:pt modelId="{6670E62C-50FC-4B37-963F-271064F5E9DA}" type="parTrans" cxnId="{3D059FCA-252D-4D5D-82F6-E8E226A65DDE}">
      <dgm:prSet/>
      <dgm:spPr/>
      <dgm:t>
        <a:bodyPr/>
        <a:lstStyle/>
        <a:p>
          <a:endParaRPr lang="es-CL"/>
        </a:p>
      </dgm:t>
    </dgm:pt>
    <dgm:pt modelId="{205AB1C4-6EF5-4FCB-898E-17D2ACC45276}" type="sibTrans" cxnId="{3D059FCA-252D-4D5D-82F6-E8E226A65DDE}">
      <dgm:prSet/>
      <dgm:spPr/>
      <dgm:t>
        <a:bodyPr/>
        <a:lstStyle/>
        <a:p>
          <a:endParaRPr lang="es-CL"/>
        </a:p>
      </dgm:t>
    </dgm:pt>
    <dgm:pt modelId="{AC41695F-9AC8-4EBC-B00F-20426A7C1D53}">
      <dgm:prSet phldrT="[Texto]" custT="1"/>
      <dgm:spPr>
        <a:solidFill>
          <a:srgbClr val="E1261E"/>
        </a:solidFill>
        <a:ln>
          <a:solidFill>
            <a:srgbClr val="E1261E"/>
          </a:solidFill>
        </a:ln>
      </dgm:spPr>
      <dgm:t>
        <a:bodyPr/>
        <a:lstStyle/>
        <a:p>
          <a:r>
            <a:rPr lang="es-CL" sz="1200" b="1" dirty="0">
              <a:solidFill>
                <a:schemeClr val="bg1"/>
              </a:solidFill>
              <a:effectLst/>
              <a:latin typeface="+mj-lt"/>
              <a:ea typeface="Open Sans" pitchFamily="2" charset="0"/>
              <a:cs typeface="Mangal" panose="02040503050203030202" pitchFamily="18" charset="0"/>
            </a:rPr>
            <a:t>Etapa 5: Desarrollo de la Evaluación Sumativa 3</a:t>
          </a:r>
          <a:endParaRPr lang="es-CL" sz="1200" dirty="0">
            <a:solidFill>
              <a:schemeClr val="bg1"/>
            </a:solidFill>
          </a:endParaRPr>
        </a:p>
      </dgm:t>
    </dgm:pt>
    <dgm:pt modelId="{8C8E32F7-158B-4DB7-A6E2-EF7D8A4B2612}" type="parTrans" cxnId="{E0B9F83A-5114-42B0-A5A5-9252E6E9C2A9}">
      <dgm:prSet/>
      <dgm:spPr/>
      <dgm:t>
        <a:bodyPr/>
        <a:lstStyle/>
        <a:p>
          <a:endParaRPr lang="es-CL"/>
        </a:p>
      </dgm:t>
    </dgm:pt>
    <dgm:pt modelId="{9F2A7EC1-3B7F-4FC9-B4EB-FE4DD79E5C00}" type="sibTrans" cxnId="{E0B9F83A-5114-42B0-A5A5-9252E6E9C2A9}">
      <dgm:prSet/>
      <dgm:spPr/>
      <dgm:t>
        <a:bodyPr/>
        <a:lstStyle/>
        <a:p>
          <a:endParaRPr lang="es-CL"/>
        </a:p>
      </dgm:t>
    </dgm:pt>
    <dgm:pt modelId="{BA54ED9F-2E4A-4127-9CE7-012223C94A56}">
      <dgm:prSet phldrT="[Texto]" custT="1"/>
      <dgm:spPr>
        <a:solidFill>
          <a:srgbClr val="E1261E"/>
        </a:solidFill>
        <a:ln>
          <a:solidFill>
            <a:srgbClr val="E1261E"/>
          </a:solidFill>
        </a:ln>
      </dgm:spPr>
      <dgm:t>
        <a:bodyPr/>
        <a:lstStyle/>
        <a:p>
          <a:r>
            <a:rPr lang="es-CL" sz="1200" b="1" dirty="0">
              <a:solidFill>
                <a:schemeClr val="bg1"/>
              </a:solidFill>
              <a:effectLst/>
              <a:latin typeface="+mj-lt"/>
              <a:ea typeface="Open Sans" pitchFamily="2" charset="0"/>
              <a:cs typeface="Mangal" panose="02040503050203030202" pitchFamily="18" charset="0"/>
            </a:rPr>
            <a:t>Etapa 4: Ajustes del Modelo de Negocio</a:t>
          </a:r>
          <a:endParaRPr lang="es-CL" sz="1200" dirty="0">
            <a:solidFill>
              <a:schemeClr val="bg1"/>
            </a:solidFill>
          </a:endParaRPr>
        </a:p>
      </dgm:t>
    </dgm:pt>
    <dgm:pt modelId="{5E18F232-01CA-471B-B7CC-782AF8703741}" type="parTrans" cxnId="{A27E4BEB-0B58-4C8B-A04C-143CAF0EAFF9}">
      <dgm:prSet/>
      <dgm:spPr/>
      <dgm:t>
        <a:bodyPr/>
        <a:lstStyle/>
        <a:p>
          <a:endParaRPr lang="es-CL"/>
        </a:p>
      </dgm:t>
    </dgm:pt>
    <dgm:pt modelId="{FFC4C4A1-5779-465F-8945-31284804A4E8}" type="sibTrans" cxnId="{A27E4BEB-0B58-4C8B-A04C-143CAF0EAFF9}">
      <dgm:prSet/>
      <dgm:spPr/>
      <dgm:t>
        <a:bodyPr/>
        <a:lstStyle/>
        <a:p>
          <a:endParaRPr lang="es-CL"/>
        </a:p>
      </dgm:t>
    </dgm:pt>
    <dgm:pt modelId="{E828105F-8E1A-44B7-B2F6-246B1CBEA2AD}">
      <dgm:prSet phldrT="[Texto]" custT="1"/>
      <dgm:spPr>
        <a:solidFill>
          <a:srgbClr val="F2F2F2">
            <a:alpha val="90000"/>
          </a:srgbClr>
        </a:solidFill>
        <a:ln>
          <a:solidFill>
            <a:srgbClr val="F2F2F2">
              <a:alpha val="90000"/>
            </a:srgbClr>
          </a:solidFill>
        </a:ln>
      </dgm:spPr>
      <dgm:t>
        <a:bodyPr/>
        <a:lstStyle/>
        <a:p>
          <a:pPr algn="ctr">
            <a:buNone/>
          </a:pPr>
          <a:r>
            <a:rPr lang="es-CL" sz="1200" b="1" dirty="0">
              <a:solidFill>
                <a:schemeClr val="tx1"/>
              </a:solidFill>
              <a:latin typeface="+mj-lt"/>
            </a:rPr>
            <a:t>Contenido:</a:t>
          </a:r>
          <a:endParaRPr lang="es-CL" sz="1200" dirty="0">
            <a:solidFill>
              <a:schemeClr val="tx1"/>
            </a:solidFill>
          </a:endParaRPr>
        </a:p>
      </dgm:t>
    </dgm:pt>
    <dgm:pt modelId="{13ADD0E1-F91A-458F-A92A-A8E9FABBCC09}" type="parTrans" cxnId="{172B6703-2EA1-4223-BD67-59C7D83C08FA}">
      <dgm:prSet/>
      <dgm:spPr/>
      <dgm:t>
        <a:bodyPr/>
        <a:lstStyle/>
        <a:p>
          <a:endParaRPr lang="es-CL"/>
        </a:p>
      </dgm:t>
    </dgm:pt>
    <dgm:pt modelId="{89015691-373B-4DC2-99A9-B18423A6FB1A}" type="sibTrans" cxnId="{172B6703-2EA1-4223-BD67-59C7D83C08FA}">
      <dgm:prSet/>
      <dgm:spPr/>
      <dgm:t>
        <a:bodyPr/>
        <a:lstStyle/>
        <a:p>
          <a:endParaRPr lang="es-CL"/>
        </a:p>
      </dgm:t>
    </dgm:pt>
    <dgm:pt modelId="{3B28707A-0638-4B19-9957-C9ADD3CEABB9}">
      <dgm:prSet custT="1"/>
      <dgm:spPr>
        <a:solidFill>
          <a:srgbClr val="F2F2F2">
            <a:alpha val="90000"/>
          </a:srgbClr>
        </a:solidFill>
        <a:ln>
          <a:solidFill>
            <a:srgbClr val="F2F2F2">
              <a:alpha val="90000"/>
            </a:srgbClr>
          </a:solidFill>
        </a:ln>
      </dgm:spPr>
      <dgm:t>
        <a:bodyPr/>
        <a:lstStyle/>
        <a:p>
          <a:pPr algn="ctr">
            <a:buNone/>
          </a:pPr>
          <a:r>
            <a:rPr lang="es-CL" sz="1200" b="1" dirty="0">
              <a:solidFill>
                <a:schemeClr val="tx1"/>
              </a:solidFill>
              <a:latin typeface="+mj-lt"/>
            </a:rPr>
            <a:t>Contenidos:</a:t>
          </a:r>
          <a:endParaRPr lang="es-CL" sz="1200" dirty="0">
            <a:solidFill>
              <a:schemeClr val="tx1"/>
            </a:solidFill>
          </a:endParaRPr>
        </a:p>
      </dgm:t>
    </dgm:pt>
    <dgm:pt modelId="{A2D2B376-C4DD-4757-893A-17F86BD7B0E2}" type="parTrans" cxnId="{647699E2-96CF-42A7-8E7B-56652F1189F8}">
      <dgm:prSet/>
      <dgm:spPr/>
      <dgm:t>
        <a:bodyPr/>
        <a:lstStyle/>
        <a:p>
          <a:endParaRPr lang="es-CL"/>
        </a:p>
      </dgm:t>
    </dgm:pt>
    <dgm:pt modelId="{2D7C5781-35E7-43C9-98D2-97512FC06D8A}" type="sibTrans" cxnId="{647699E2-96CF-42A7-8E7B-56652F1189F8}">
      <dgm:prSet/>
      <dgm:spPr/>
      <dgm:t>
        <a:bodyPr/>
        <a:lstStyle/>
        <a:p>
          <a:endParaRPr lang="es-CL"/>
        </a:p>
      </dgm:t>
    </dgm:pt>
    <dgm:pt modelId="{B4E9BF11-54E7-4F7B-9CA0-4FF0DC489012}">
      <dgm:prSet custT="1"/>
      <dgm:spPr/>
      <dgm:t>
        <a:bodyPr/>
        <a:lstStyle/>
        <a:p>
          <a:pPr algn="ctr"/>
          <a:endParaRPr lang="es-CL" sz="1200" dirty="0">
            <a:solidFill>
              <a:schemeClr val="tx1">
                <a:lumMod val="95000"/>
                <a:lumOff val="5000"/>
              </a:schemeClr>
            </a:solidFill>
            <a:latin typeface="+mj-lt"/>
          </a:endParaRPr>
        </a:p>
      </dgm:t>
    </dgm:pt>
    <dgm:pt modelId="{00AF9FAF-2F0A-42A5-8071-5F833E09C6EF}" type="parTrans" cxnId="{4E7F7628-6F32-4CFE-A305-DEA90F369712}">
      <dgm:prSet/>
      <dgm:spPr/>
      <dgm:t>
        <a:bodyPr/>
        <a:lstStyle/>
        <a:p>
          <a:endParaRPr lang="es-CL"/>
        </a:p>
      </dgm:t>
    </dgm:pt>
    <dgm:pt modelId="{D882215F-2FCD-4E20-8BE4-0A7CFD6CAAE1}" type="sibTrans" cxnId="{4E7F7628-6F32-4CFE-A305-DEA90F369712}">
      <dgm:prSet/>
      <dgm:spPr/>
      <dgm:t>
        <a:bodyPr/>
        <a:lstStyle/>
        <a:p>
          <a:endParaRPr lang="es-CL"/>
        </a:p>
      </dgm:t>
    </dgm:pt>
    <dgm:pt modelId="{56A3500B-A501-427E-BB6E-67A4DB8C393C}">
      <dgm:prSet custT="1"/>
      <dgm:spPr/>
      <dgm:t>
        <a:bodyPr/>
        <a:lstStyle/>
        <a:p>
          <a:pPr algn="ctr">
            <a:buNone/>
          </a:pPr>
          <a:r>
            <a:rPr lang="es-CL" sz="1200" b="1" dirty="0">
              <a:solidFill>
                <a:schemeClr val="tx1">
                  <a:lumMod val="95000"/>
                  <a:lumOff val="5000"/>
                </a:schemeClr>
              </a:solidFill>
              <a:effectLst/>
              <a:latin typeface="+mj-lt"/>
              <a:ea typeface="Open Sans" pitchFamily="2" charset="0"/>
              <a:cs typeface="Mangal" panose="02040503050203030202" pitchFamily="18" charset="0"/>
            </a:rPr>
            <a:t>Actividad 3:</a:t>
          </a:r>
          <a:endParaRPr lang="es-CL" sz="1200" b="1" dirty="0">
            <a:solidFill>
              <a:schemeClr val="tx1">
                <a:lumMod val="95000"/>
                <a:lumOff val="5000"/>
              </a:schemeClr>
            </a:solidFill>
            <a:latin typeface="+mj-lt"/>
          </a:endParaRPr>
        </a:p>
      </dgm:t>
    </dgm:pt>
    <dgm:pt modelId="{5A581D36-1676-4928-B521-92E6D3FBF901}" type="parTrans" cxnId="{5B66D814-D518-427B-9892-9B2CA5DCCB87}">
      <dgm:prSet/>
      <dgm:spPr/>
      <dgm:t>
        <a:bodyPr/>
        <a:lstStyle/>
        <a:p>
          <a:endParaRPr lang="es-CL"/>
        </a:p>
      </dgm:t>
    </dgm:pt>
    <dgm:pt modelId="{0CDD2233-61EB-4AFE-90CB-051225805EE0}" type="sibTrans" cxnId="{5B66D814-D518-427B-9892-9B2CA5DCCB87}">
      <dgm:prSet/>
      <dgm:spPr/>
      <dgm:t>
        <a:bodyPr/>
        <a:lstStyle/>
        <a:p>
          <a:endParaRPr lang="es-CL"/>
        </a:p>
      </dgm:t>
    </dgm:pt>
    <dgm:pt modelId="{04681D30-59FF-4CFC-8245-582044466546}">
      <dgm:prSet phldrT="[Texto]" custT="1"/>
      <dgm:spPr>
        <a:solidFill>
          <a:srgbClr val="F2F2F2">
            <a:alpha val="90000"/>
          </a:srgbClr>
        </a:solidFill>
        <a:ln>
          <a:solidFill>
            <a:srgbClr val="F2F2F2">
              <a:alpha val="90000"/>
            </a:srgbClr>
          </a:solidFill>
        </a:ln>
      </dgm:spPr>
      <dgm:t>
        <a:bodyPr/>
        <a:lstStyle/>
        <a:p>
          <a:pPr algn="ctr">
            <a:buNone/>
          </a:pPr>
          <a:r>
            <a:rPr lang="es-CL" sz="1200" b="1" dirty="0">
              <a:solidFill>
                <a:schemeClr val="tx1">
                  <a:lumMod val="95000"/>
                  <a:lumOff val="5000"/>
                </a:schemeClr>
              </a:solidFill>
              <a:latin typeface="+mj-lt"/>
            </a:rPr>
            <a:t>Contenidos:</a:t>
          </a:r>
        </a:p>
      </dgm:t>
    </dgm:pt>
    <dgm:pt modelId="{7BC54FAA-1A9B-4D16-AB68-645413A1950C}" type="parTrans" cxnId="{0B00A89B-8857-44B2-82EA-39E3D57B124D}">
      <dgm:prSet/>
      <dgm:spPr/>
      <dgm:t>
        <a:bodyPr/>
        <a:lstStyle/>
        <a:p>
          <a:endParaRPr lang="es-CL"/>
        </a:p>
      </dgm:t>
    </dgm:pt>
    <dgm:pt modelId="{ED5B9054-1EDC-471D-83A6-8D6570D4FBCE}" type="sibTrans" cxnId="{0B00A89B-8857-44B2-82EA-39E3D57B124D}">
      <dgm:prSet/>
      <dgm:spPr/>
      <dgm:t>
        <a:bodyPr/>
        <a:lstStyle/>
        <a:p>
          <a:endParaRPr lang="es-CL"/>
        </a:p>
      </dgm:t>
    </dgm:pt>
    <dgm:pt modelId="{647E57A4-20E3-45BC-BD6D-99FC110F31EF}">
      <dgm:prSet custT="1"/>
      <dgm:spPr/>
      <dgm:t>
        <a:bodyPr/>
        <a:lstStyle/>
        <a:p>
          <a:pPr algn="ctr"/>
          <a:r>
            <a:rPr lang="es-CL" sz="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Business Model Canvas</a:t>
          </a:r>
          <a:endParaRPr lang="es-CL" sz="1200" dirty="0">
            <a:solidFill>
              <a:schemeClr val="tx1">
                <a:lumMod val="95000"/>
                <a:lumOff val="5000"/>
              </a:schemeClr>
            </a:solidFill>
            <a:effectLst/>
            <a:highlight>
              <a:srgbClr val="F2F2F2"/>
            </a:highlight>
            <a:latin typeface="+mj-lt"/>
            <a:ea typeface="Calibri" panose="020F0502020204030204" pitchFamily="34" charset="0"/>
            <a:cs typeface="Mangal" panose="02040503050203030202" pitchFamily="18" charset="0"/>
          </a:endParaRPr>
        </a:p>
      </dgm:t>
    </dgm:pt>
    <dgm:pt modelId="{94DA214F-00CB-43BF-A5F3-90AD5846047C}" type="parTrans" cxnId="{F2278135-20B8-4928-958B-58087BC89DE1}">
      <dgm:prSet/>
      <dgm:spPr/>
      <dgm:t>
        <a:bodyPr/>
        <a:lstStyle/>
        <a:p>
          <a:endParaRPr lang="es-CL"/>
        </a:p>
      </dgm:t>
    </dgm:pt>
    <dgm:pt modelId="{519C5145-D9A8-440D-B476-51DAB4DE7CF3}" type="sibTrans" cxnId="{F2278135-20B8-4928-958B-58087BC89DE1}">
      <dgm:prSet/>
      <dgm:spPr/>
      <dgm:t>
        <a:bodyPr/>
        <a:lstStyle/>
        <a:p>
          <a:endParaRPr lang="es-CL"/>
        </a:p>
      </dgm:t>
    </dgm:pt>
    <dgm:pt modelId="{5139EC26-E9E8-4988-BE09-40779622CE59}">
      <dgm:prSet phldrT="[Texto]" custT="1"/>
      <dgm:spPr>
        <a:solidFill>
          <a:srgbClr val="F2F2F2">
            <a:alpha val="90000"/>
          </a:srgbClr>
        </a:solidFill>
        <a:ln>
          <a:solidFill>
            <a:srgbClr val="F2F2F2">
              <a:alpha val="90000"/>
            </a:srgbClr>
          </a:solidFill>
        </a:ln>
      </dgm:spPr>
      <dgm:t>
        <a:bodyPr/>
        <a:lstStyle/>
        <a:p>
          <a:pPr algn="ctr"/>
          <a:r>
            <a:rPr lang="es-CL" sz="1200" dirty="0">
              <a:solidFill>
                <a:schemeClr val="tx1">
                  <a:lumMod val="95000"/>
                  <a:lumOff val="5000"/>
                </a:schemeClr>
              </a:solidFill>
              <a:effectLst/>
              <a:latin typeface="+mj-lt"/>
              <a:ea typeface="Open Sans" pitchFamily="2" charset="0"/>
              <a:cs typeface="Mangal" panose="02040503050203030202" pitchFamily="18" charset="0"/>
            </a:rPr>
            <a:t>Idea de negocio</a:t>
          </a:r>
          <a:endParaRPr lang="es-CL" sz="1200" b="1" dirty="0">
            <a:solidFill>
              <a:schemeClr val="tx1">
                <a:lumMod val="95000"/>
                <a:lumOff val="5000"/>
              </a:schemeClr>
            </a:solidFill>
            <a:latin typeface="+mj-lt"/>
          </a:endParaRPr>
        </a:p>
      </dgm:t>
    </dgm:pt>
    <dgm:pt modelId="{47AABE16-1176-45B8-B3C7-E7CFCBA2B3A5}" type="parTrans" cxnId="{ADA8A2F8-D517-41FE-9F45-C2812828D3B3}">
      <dgm:prSet/>
      <dgm:spPr/>
      <dgm:t>
        <a:bodyPr/>
        <a:lstStyle/>
        <a:p>
          <a:endParaRPr lang="es-CL"/>
        </a:p>
      </dgm:t>
    </dgm:pt>
    <dgm:pt modelId="{5B115614-D1FF-450F-8899-F9B7607BD4B7}" type="sibTrans" cxnId="{ADA8A2F8-D517-41FE-9F45-C2812828D3B3}">
      <dgm:prSet/>
      <dgm:spPr/>
      <dgm:t>
        <a:bodyPr/>
        <a:lstStyle/>
        <a:p>
          <a:endParaRPr lang="es-CL"/>
        </a:p>
      </dgm:t>
    </dgm:pt>
    <dgm:pt modelId="{5BBC32FD-1136-4F06-9AF4-800BED3EE686}">
      <dgm:prSet phldrT="[Texto]" custT="1"/>
      <dgm:spPr>
        <a:solidFill>
          <a:srgbClr val="F2F2F2">
            <a:alpha val="90000"/>
          </a:srgbClr>
        </a:solidFill>
        <a:ln>
          <a:solidFill>
            <a:srgbClr val="F2F2F2">
              <a:alpha val="90000"/>
            </a:srgbClr>
          </a:solidFill>
        </a:ln>
      </dgm:spPr>
      <dgm:t>
        <a:bodyPr/>
        <a:lstStyle/>
        <a:p>
          <a:pPr algn="ctr"/>
          <a:r>
            <a:rPr lang="es-CL" sz="1200" dirty="0">
              <a:solidFill>
                <a:schemeClr val="tx1">
                  <a:lumMod val="95000"/>
                  <a:lumOff val="5000"/>
                </a:schemeClr>
              </a:solidFill>
              <a:effectLst/>
              <a:latin typeface="+mj-lt"/>
              <a:ea typeface="Open Sans" pitchFamily="2" charset="0"/>
              <a:cs typeface="Mangal" panose="02040503050203030202" pitchFamily="18" charset="0"/>
            </a:rPr>
            <a:t>3.1 Plantilla BMC V1</a:t>
          </a:r>
          <a:endParaRPr lang="es-CL" sz="1200" dirty="0">
            <a:solidFill>
              <a:schemeClr val="tx1">
                <a:lumMod val="95000"/>
                <a:lumOff val="5000"/>
              </a:schemeClr>
            </a:solidFill>
            <a:latin typeface="+mj-lt"/>
          </a:endParaRPr>
        </a:p>
      </dgm:t>
    </dgm:pt>
    <dgm:pt modelId="{8EA4D425-5ED0-489D-B170-FC66963D0589}" type="parTrans" cxnId="{3925C996-7900-452D-AAD5-F9F6554F39D1}">
      <dgm:prSet/>
      <dgm:spPr/>
      <dgm:t>
        <a:bodyPr/>
        <a:lstStyle/>
        <a:p>
          <a:endParaRPr lang="es-CL"/>
        </a:p>
      </dgm:t>
    </dgm:pt>
    <dgm:pt modelId="{D2E0D4A2-A2BF-4E57-90B9-A15BBA4F9A84}" type="sibTrans" cxnId="{3925C996-7900-452D-AAD5-F9F6554F39D1}">
      <dgm:prSet/>
      <dgm:spPr/>
      <dgm:t>
        <a:bodyPr/>
        <a:lstStyle/>
        <a:p>
          <a:endParaRPr lang="es-CL"/>
        </a:p>
      </dgm:t>
    </dgm:pt>
    <dgm:pt modelId="{F5CAC8F5-9CA7-41A2-9DDA-C0875D837E9D}">
      <dgm:prSet custT="1"/>
      <dgm:spPr/>
      <dgm:t>
        <a:bodyPr/>
        <a:lstStyle/>
        <a:p>
          <a:pPr algn="ctr">
            <a:buNone/>
          </a:pPr>
          <a:endParaRPr lang="es-CL" sz="1200" dirty="0">
            <a:solidFill>
              <a:schemeClr val="tx1">
                <a:lumMod val="95000"/>
                <a:lumOff val="5000"/>
              </a:schemeClr>
            </a:solidFill>
            <a:effectLst/>
            <a:highlight>
              <a:srgbClr val="F2F2F2"/>
            </a:highlight>
            <a:latin typeface="+mj-lt"/>
            <a:ea typeface="Calibri" panose="020F0502020204030204" pitchFamily="34" charset="0"/>
            <a:cs typeface="Mangal" panose="02040503050203030202" pitchFamily="18" charset="0"/>
          </a:endParaRPr>
        </a:p>
      </dgm:t>
    </dgm:pt>
    <dgm:pt modelId="{E2098C56-D5E4-4445-87FB-8358E366383D}" type="parTrans" cxnId="{ED5A26EE-E51E-4C0A-9182-48CC9C933236}">
      <dgm:prSet/>
      <dgm:spPr/>
      <dgm:t>
        <a:bodyPr/>
        <a:lstStyle/>
        <a:p>
          <a:endParaRPr lang="es-CL"/>
        </a:p>
      </dgm:t>
    </dgm:pt>
    <dgm:pt modelId="{17E4DC15-F118-416E-BEF9-67F67F2DC188}" type="sibTrans" cxnId="{ED5A26EE-E51E-4C0A-9182-48CC9C933236}">
      <dgm:prSet/>
      <dgm:spPr/>
      <dgm:t>
        <a:bodyPr/>
        <a:lstStyle/>
        <a:p>
          <a:endParaRPr lang="es-CL"/>
        </a:p>
      </dgm:t>
    </dgm:pt>
    <dgm:pt modelId="{408A4F90-C91E-40B9-A041-D6263B1CEAB0}">
      <dgm:prSet custT="1"/>
      <dgm:spPr/>
      <dgm:t>
        <a:bodyPr/>
        <a:lstStyle/>
        <a:p>
          <a:pPr algn="ctr"/>
          <a:r>
            <a:rPr lang="es-CL" sz="1200" dirty="0">
              <a:solidFill>
                <a:schemeClr val="tx1"/>
              </a:solidFill>
              <a:effectLst/>
              <a:latin typeface="+mj-lt"/>
              <a:ea typeface="Open Sans" pitchFamily="2" charset="0"/>
              <a:cs typeface="Mangal" panose="02040503050203030202" pitchFamily="18" charset="0"/>
            </a:rPr>
            <a:t>Evaluación Sumativa 3</a:t>
          </a:r>
          <a:endParaRPr lang="es-CL" sz="1200" b="1" dirty="0">
            <a:solidFill>
              <a:schemeClr val="tx1"/>
            </a:solidFill>
            <a:latin typeface="+mj-lt"/>
          </a:endParaRPr>
        </a:p>
      </dgm:t>
    </dgm:pt>
    <dgm:pt modelId="{533E7935-4C74-4563-B069-8C0E908398EB}" type="parTrans" cxnId="{13698470-B920-4ADB-B9D1-3D062BC8ED71}">
      <dgm:prSet/>
      <dgm:spPr/>
      <dgm:t>
        <a:bodyPr/>
        <a:lstStyle/>
        <a:p>
          <a:endParaRPr lang="es-CL"/>
        </a:p>
      </dgm:t>
    </dgm:pt>
    <dgm:pt modelId="{D610EF33-4056-4FF9-BBEB-7F63DCC9CD05}" type="sibTrans" cxnId="{13698470-B920-4ADB-B9D1-3D062BC8ED71}">
      <dgm:prSet/>
      <dgm:spPr/>
      <dgm:t>
        <a:bodyPr/>
        <a:lstStyle/>
        <a:p>
          <a:endParaRPr lang="es-CL"/>
        </a:p>
      </dgm:t>
    </dgm:pt>
    <dgm:pt modelId="{5FFC85B5-9103-46CC-BA3B-951512C02711}">
      <dgm:prSet custT="1"/>
      <dgm:spPr/>
      <dgm:t>
        <a:bodyPr/>
        <a:lstStyle/>
        <a:p>
          <a:pPr algn="ctr"/>
          <a:endParaRPr lang="es-CL" sz="1200" dirty="0">
            <a:solidFill>
              <a:srgbClr val="666666"/>
            </a:solidFill>
            <a:effectLst/>
            <a:highlight>
              <a:srgbClr val="F2F2F2"/>
            </a:highlight>
            <a:latin typeface="+mj-lt"/>
            <a:ea typeface="Calibri" panose="020F0502020204030204" pitchFamily="34" charset="0"/>
            <a:cs typeface="Mangal" panose="02040503050203030202" pitchFamily="18" charset="0"/>
          </a:endParaRPr>
        </a:p>
      </dgm:t>
    </dgm:pt>
    <dgm:pt modelId="{76D9F068-B883-45CC-A6AF-2B457BEED12E}" type="parTrans" cxnId="{FD86A5DF-B8D7-4AB5-AD5E-E08C887F2637}">
      <dgm:prSet/>
      <dgm:spPr/>
      <dgm:t>
        <a:bodyPr/>
        <a:lstStyle/>
        <a:p>
          <a:endParaRPr lang="es-CL"/>
        </a:p>
      </dgm:t>
    </dgm:pt>
    <dgm:pt modelId="{67A573DD-6E86-4227-A6A6-FDAE2D0D18E2}" type="sibTrans" cxnId="{FD86A5DF-B8D7-4AB5-AD5E-E08C887F2637}">
      <dgm:prSet/>
      <dgm:spPr/>
      <dgm:t>
        <a:bodyPr/>
        <a:lstStyle/>
        <a:p>
          <a:endParaRPr lang="es-CL"/>
        </a:p>
      </dgm:t>
    </dgm:pt>
    <dgm:pt modelId="{D8A25BE4-997C-4F38-B1A4-D15331406EA4}">
      <dgm:prSet custT="1"/>
      <dgm:spPr/>
      <dgm:t>
        <a:bodyPr/>
        <a:lstStyle/>
        <a:p>
          <a:pPr algn="ctr">
            <a:buNone/>
          </a:pPr>
          <a:r>
            <a:rPr lang="es-CL" sz="1200" b="1" dirty="0">
              <a:solidFill>
                <a:schemeClr val="tx1"/>
              </a:solidFill>
              <a:latin typeface="+mj-lt"/>
            </a:rPr>
            <a:t>Recurso:</a:t>
          </a:r>
        </a:p>
      </dgm:t>
    </dgm:pt>
    <dgm:pt modelId="{F67BEBA8-58E3-461A-B38A-9D2B4A3A9FEA}" type="parTrans" cxnId="{C03B9A6B-7549-4165-9F06-84DE4D52DAD5}">
      <dgm:prSet/>
      <dgm:spPr/>
      <dgm:t>
        <a:bodyPr/>
        <a:lstStyle/>
        <a:p>
          <a:endParaRPr lang="es-CL"/>
        </a:p>
      </dgm:t>
    </dgm:pt>
    <dgm:pt modelId="{E1D3B7C3-F890-44CD-B464-DB522B99DB73}" type="sibTrans" cxnId="{C03B9A6B-7549-4165-9F06-84DE4D52DAD5}">
      <dgm:prSet/>
      <dgm:spPr/>
      <dgm:t>
        <a:bodyPr/>
        <a:lstStyle/>
        <a:p>
          <a:endParaRPr lang="es-CL"/>
        </a:p>
      </dgm:t>
    </dgm:pt>
    <dgm:pt modelId="{5BD8E3FA-8B3C-4DAB-9BC5-50DC4DF67376}">
      <dgm:prSet custT="1"/>
      <dgm:spPr/>
      <dgm:t>
        <a:bodyPr/>
        <a:lstStyle/>
        <a:p>
          <a:pPr algn="ctr"/>
          <a:r>
            <a:rPr lang="es-CL" sz="1200" dirty="0">
              <a:solidFill>
                <a:schemeClr val="tx1"/>
              </a:solidFill>
              <a:effectLst/>
              <a:latin typeface="+mj-lt"/>
              <a:ea typeface="Open Sans" pitchFamily="2" charset="0"/>
              <a:cs typeface="Mangal" panose="02040503050203030202" pitchFamily="18" charset="0"/>
            </a:rPr>
            <a:t>3.5 Evaluación Sumativa 3</a:t>
          </a:r>
          <a:endParaRPr lang="es-CL" sz="1200" dirty="0">
            <a:solidFill>
              <a:schemeClr val="tx1"/>
            </a:solidFill>
            <a:latin typeface="+mj-lt"/>
          </a:endParaRPr>
        </a:p>
      </dgm:t>
    </dgm:pt>
    <dgm:pt modelId="{2A570C86-11AE-407B-AA21-6252EB7C4BDA}" type="parTrans" cxnId="{BC62D0C3-7332-4E87-9C44-D4B8D4D26448}">
      <dgm:prSet/>
      <dgm:spPr/>
      <dgm:t>
        <a:bodyPr/>
        <a:lstStyle/>
        <a:p>
          <a:endParaRPr lang="es-CL"/>
        </a:p>
      </dgm:t>
    </dgm:pt>
    <dgm:pt modelId="{C56DCCBC-A164-4C37-816C-B1D9D97B9DB0}" type="sibTrans" cxnId="{BC62D0C3-7332-4E87-9C44-D4B8D4D26448}">
      <dgm:prSet/>
      <dgm:spPr/>
      <dgm:t>
        <a:bodyPr/>
        <a:lstStyle/>
        <a:p>
          <a:endParaRPr lang="es-CL"/>
        </a:p>
      </dgm:t>
    </dgm:pt>
    <dgm:pt modelId="{292E9D46-8B04-43ED-806F-A915587AB91F}">
      <dgm:prSet custT="1"/>
      <dgm:spPr/>
      <dgm:t>
        <a:bodyPr/>
        <a:lstStyle/>
        <a:p>
          <a:pPr algn="ctr"/>
          <a:endParaRPr lang="es-CL" sz="1200" dirty="0">
            <a:solidFill>
              <a:schemeClr val="tx1"/>
            </a:solidFill>
            <a:latin typeface="+mj-lt"/>
          </a:endParaRPr>
        </a:p>
      </dgm:t>
    </dgm:pt>
    <dgm:pt modelId="{2AAE9F6B-C6D0-44DC-A878-3B15EFD9F809}" type="parTrans" cxnId="{EB6954F2-04E3-46D2-912A-A196FF50A2BD}">
      <dgm:prSet/>
      <dgm:spPr/>
      <dgm:t>
        <a:bodyPr/>
        <a:lstStyle/>
        <a:p>
          <a:endParaRPr lang="es-CL"/>
        </a:p>
      </dgm:t>
    </dgm:pt>
    <dgm:pt modelId="{014DE21A-9CDC-4996-8B6A-300E5C6ADDDE}" type="sibTrans" cxnId="{EB6954F2-04E3-46D2-912A-A196FF50A2BD}">
      <dgm:prSet/>
      <dgm:spPr/>
      <dgm:t>
        <a:bodyPr/>
        <a:lstStyle/>
        <a:p>
          <a:endParaRPr lang="es-CL"/>
        </a:p>
      </dgm:t>
    </dgm:pt>
    <dgm:pt modelId="{23769C14-DD73-4AAB-83BC-1C0F7F34CCED}">
      <dgm:prSet custT="1"/>
      <dgm:spPr/>
      <dgm:t>
        <a:bodyPr/>
        <a:lstStyle/>
        <a:p>
          <a:pPr algn="ctr">
            <a:buNone/>
          </a:pPr>
          <a:r>
            <a:rPr lang="es-CL" sz="1200" b="1" dirty="0">
              <a:solidFill>
                <a:schemeClr val="tx1"/>
              </a:solidFill>
              <a:effectLst/>
              <a:latin typeface="+mj-lt"/>
              <a:ea typeface="Open Sans" pitchFamily="2" charset="0"/>
              <a:cs typeface="Mangal" panose="02040503050203030202" pitchFamily="18" charset="0"/>
            </a:rPr>
            <a:t>Actividad 10:</a:t>
          </a:r>
          <a:endParaRPr lang="es-CL" sz="1200" dirty="0">
            <a:solidFill>
              <a:schemeClr val="tx1"/>
            </a:solidFill>
            <a:latin typeface="+mj-lt"/>
          </a:endParaRPr>
        </a:p>
      </dgm:t>
    </dgm:pt>
    <dgm:pt modelId="{5BE097E9-6061-44A5-B10F-9EFD00DCB0BA}" type="parTrans" cxnId="{0B9133DA-CEB2-4562-AA77-8B9EFD61BE48}">
      <dgm:prSet/>
      <dgm:spPr/>
      <dgm:t>
        <a:bodyPr/>
        <a:lstStyle/>
        <a:p>
          <a:endParaRPr lang="es-CL"/>
        </a:p>
      </dgm:t>
    </dgm:pt>
    <dgm:pt modelId="{43723563-FAF5-408A-9336-D31A2745D68E}" type="sibTrans" cxnId="{0B9133DA-CEB2-4562-AA77-8B9EFD61BE48}">
      <dgm:prSet/>
      <dgm:spPr/>
      <dgm:t>
        <a:bodyPr/>
        <a:lstStyle/>
        <a:p>
          <a:endParaRPr lang="es-CL"/>
        </a:p>
      </dgm:t>
    </dgm:pt>
    <dgm:pt modelId="{A20642FA-DB99-47F4-ACD4-779F90929B86}">
      <dgm:prSet custT="1"/>
      <dgm:spPr/>
      <dgm:t>
        <a:bodyPr/>
        <a:lstStyle/>
        <a:p>
          <a:pPr algn="ctr"/>
          <a:r>
            <a:rPr lang="es-CL" sz="1200" dirty="0">
              <a:solidFill>
                <a:schemeClr val="tx1"/>
              </a:solidFill>
              <a:effectLst/>
              <a:latin typeface="+mj-lt"/>
              <a:ea typeface="Open Sans" pitchFamily="2" charset="0"/>
              <a:cs typeface="Mangal" panose="02040503050203030202" pitchFamily="18" charset="0"/>
            </a:rPr>
            <a:t>Evaluación Sumativa 3: Entrega y presentación          (180 min.)</a:t>
          </a:r>
          <a:endParaRPr lang="es-CL" sz="1200" dirty="0">
            <a:solidFill>
              <a:schemeClr val="tx1"/>
            </a:solidFill>
            <a:latin typeface="+mj-lt"/>
          </a:endParaRPr>
        </a:p>
      </dgm:t>
    </dgm:pt>
    <dgm:pt modelId="{60DFD3F3-1ABD-424F-B323-A667D3BCF65F}" type="parTrans" cxnId="{D82CC548-D65B-44E0-BEC0-D7FA91CB50B6}">
      <dgm:prSet/>
      <dgm:spPr/>
      <dgm:t>
        <a:bodyPr/>
        <a:lstStyle/>
        <a:p>
          <a:endParaRPr lang="es-CL"/>
        </a:p>
      </dgm:t>
    </dgm:pt>
    <dgm:pt modelId="{9BE2E7E6-D022-42B7-8033-85DAB2455094}" type="sibTrans" cxnId="{D82CC548-D65B-44E0-BEC0-D7FA91CB50B6}">
      <dgm:prSet/>
      <dgm:spPr/>
      <dgm:t>
        <a:bodyPr/>
        <a:lstStyle/>
        <a:p>
          <a:endParaRPr lang="es-CL"/>
        </a:p>
      </dgm:t>
    </dgm:pt>
    <dgm:pt modelId="{D84A22EC-A276-4B95-8009-D28813386A4C}">
      <dgm:prSet custT="1"/>
      <dgm:spPr/>
      <dgm:t>
        <a:bodyPr/>
        <a:lstStyle/>
        <a:p>
          <a:pPr algn="ctr"/>
          <a:r>
            <a:rPr lang="es-CL" sz="1200" dirty="0">
              <a:solidFill>
                <a:schemeClr val="tx1"/>
              </a:solidFill>
              <a:effectLst/>
              <a:highlight>
                <a:srgbClr val="F2F2F2"/>
              </a:highlight>
              <a:latin typeface="+mj-lt"/>
              <a:ea typeface="Open Sans" pitchFamily="2" charset="0"/>
              <a:cs typeface="Mangal" panose="02040503050203030202" pitchFamily="18" charset="0"/>
            </a:rPr>
            <a:t>Resultados del Proceso de experimentación</a:t>
          </a:r>
          <a:endParaRPr lang="es-CL" sz="1200" b="1" dirty="0">
            <a:solidFill>
              <a:schemeClr val="tx1"/>
            </a:solidFill>
            <a:latin typeface="+mj-lt"/>
          </a:endParaRPr>
        </a:p>
      </dgm:t>
    </dgm:pt>
    <dgm:pt modelId="{ACDA3A39-A4DC-4C76-80E7-CB5DC4487F6F}" type="parTrans" cxnId="{3D911474-7D15-4563-A49C-0EEC39B4A289}">
      <dgm:prSet/>
      <dgm:spPr/>
      <dgm:t>
        <a:bodyPr/>
        <a:lstStyle/>
        <a:p>
          <a:endParaRPr lang="es-CL"/>
        </a:p>
      </dgm:t>
    </dgm:pt>
    <dgm:pt modelId="{1770E2A0-7380-40E4-9189-26C213C128A3}" type="sibTrans" cxnId="{3D911474-7D15-4563-A49C-0EEC39B4A289}">
      <dgm:prSet/>
      <dgm:spPr/>
      <dgm:t>
        <a:bodyPr/>
        <a:lstStyle/>
        <a:p>
          <a:endParaRPr lang="es-CL"/>
        </a:p>
      </dgm:t>
    </dgm:pt>
    <dgm:pt modelId="{B0D7E8AE-17ED-4069-BEDF-7CAA5CE3F4D1}">
      <dgm:prSet custT="1"/>
      <dgm:spPr/>
      <dgm:t>
        <a:bodyPr/>
        <a:lstStyle/>
        <a:p>
          <a:pPr algn="ctr">
            <a:buNone/>
          </a:pPr>
          <a:r>
            <a:rPr lang="es-CL" sz="1200" b="1" dirty="0">
              <a:solidFill>
                <a:schemeClr val="tx1"/>
              </a:solidFill>
              <a:effectLst/>
              <a:latin typeface="+mj-lt"/>
              <a:ea typeface="Open Sans" pitchFamily="2" charset="0"/>
              <a:cs typeface="Mangal" panose="02040503050203030202" pitchFamily="18" charset="0"/>
            </a:rPr>
            <a:t>Actividad 8:</a:t>
          </a:r>
          <a:endParaRPr lang="es-CL" sz="1200" dirty="0">
            <a:solidFill>
              <a:schemeClr val="tx1"/>
            </a:solidFill>
            <a:latin typeface="+mj-lt"/>
          </a:endParaRPr>
        </a:p>
      </dgm:t>
    </dgm:pt>
    <dgm:pt modelId="{C600A8A2-8B1B-40B0-B441-AF442B9A4284}" type="parTrans" cxnId="{FBCF4942-61D5-44B8-90F5-3B545B9B0564}">
      <dgm:prSet/>
      <dgm:spPr/>
      <dgm:t>
        <a:bodyPr/>
        <a:lstStyle/>
        <a:p>
          <a:endParaRPr lang="es-CL"/>
        </a:p>
      </dgm:t>
    </dgm:pt>
    <dgm:pt modelId="{DB4F6852-B22D-418B-A89A-DCB76D1E75EF}" type="sibTrans" cxnId="{FBCF4942-61D5-44B8-90F5-3B545B9B0564}">
      <dgm:prSet/>
      <dgm:spPr/>
      <dgm:t>
        <a:bodyPr/>
        <a:lstStyle/>
        <a:p>
          <a:endParaRPr lang="es-CL"/>
        </a:p>
      </dgm:t>
    </dgm:pt>
    <dgm:pt modelId="{EC37DD99-329B-437E-B731-C67505155A09}">
      <dgm:prSet custT="1"/>
      <dgm:spPr/>
      <dgm:t>
        <a:bodyPr/>
        <a:lstStyle/>
        <a:p>
          <a:pPr algn="ctr"/>
          <a:r>
            <a:rPr lang="es-CL" sz="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Hipótesis del BMC a validar</a:t>
          </a:r>
          <a:endParaRPr lang="es-CL" sz="1200" b="1" dirty="0">
            <a:solidFill>
              <a:schemeClr val="tx1">
                <a:lumMod val="95000"/>
                <a:lumOff val="5000"/>
              </a:schemeClr>
            </a:solidFill>
            <a:latin typeface="+mj-lt"/>
          </a:endParaRPr>
        </a:p>
      </dgm:t>
    </dgm:pt>
    <dgm:pt modelId="{BD74AFE2-AFA2-469D-82E8-54E8B108EA19}" type="parTrans" cxnId="{0921F254-02B8-434E-9530-2536FC955720}">
      <dgm:prSet/>
      <dgm:spPr/>
      <dgm:t>
        <a:bodyPr/>
        <a:lstStyle/>
        <a:p>
          <a:endParaRPr lang="es-CL"/>
        </a:p>
      </dgm:t>
    </dgm:pt>
    <dgm:pt modelId="{AFB4D948-D60C-4DA6-AA6A-8C10C6C8F149}" type="sibTrans" cxnId="{0921F254-02B8-434E-9530-2536FC955720}">
      <dgm:prSet/>
      <dgm:spPr/>
      <dgm:t>
        <a:bodyPr/>
        <a:lstStyle/>
        <a:p>
          <a:endParaRPr lang="es-CL"/>
        </a:p>
      </dgm:t>
    </dgm:pt>
    <dgm:pt modelId="{1113D6B0-BE81-45AC-9078-6947B9D59ABD}">
      <dgm:prSet custT="1"/>
      <dgm:spPr/>
      <dgm:t>
        <a:bodyPr/>
        <a:lstStyle/>
        <a:p>
          <a:pPr algn="ctr"/>
          <a:r>
            <a:rPr lang="es-CL" sz="1200" dirty="0">
              <a:solidFill>
                <a:schemeClr val="tx1">
                  <a:lumMod val="95000"/>
                  <a:lumOff val="5000"/>
                </a:schemeClr>
              </a:solidFill>
              <a:effectLst/>
              <a:latin typeface="+mj-lt"/>
              <a:ea typeface="Open Sans" pitchFamily="2" charset="0"/>
              <a:cs typeface="Mangal" panose="02040503050203030202" pitchFamily="18" charset="0"/>
            </a:rPr>
            <a:t>3.2 Modelo de experimentación</a:t>
          </a:r>
          <a:endParaRPr lang="es-CL" sz="1200" dirty="0">
            <a:solidFill>
              <a:schemeClr val="tx1">
                <a:lumMod val="95000"/>
                <a:lumOff val="5000"/>
              </a:schemeClr>
            </a:solidFill>
            <a:latin typeface="+mj-lt"/>
          </a:endParaRPr>
        </a:p>
      </dgm:t>
    </dgm:pt>
    <dgm:pt modelId="{7BBA5DA4-E447-4725-9247-9970BC9931C0}" type="parTrans" cxnId="{D23AA8B7-4BE2-4C59-9622-73DBB8232A4D}">
      <dgm:prSet/>
      <dgm:spPr/>
      <dgm:t>
        <a:bodyPr/>
        <a:lstStyle/>
        <a:p>
          <a:endParaRPr lang="es-CL"/>
        </a:p>
      </dgm:t>
    </dgm:pt>
    <dgm:pt modelId="{B0AF4E76-2143-49D5-BAE7-297C3E42ECDE}" type="sibTrans" cxnId="{D23AA8B7-4BE2-4C59-9622-73DBB8232A4D}">
      <dgm:prSet/>
      <dgm:spPr/>
      <dgm:t>
        <a:bodyPr/>
        <a:lstStyle/>
        <a:p>
          <a:endParaRPr lang="es-CL"/>
        </a:p>
      </dgm:t>
    </dgm:pt>
    <dgm:pt modelId="{A13204CE-956A-4B83-A67D-C2F1F723A7AA}">
      <dgm:prSet custT="1"/>
      <dgm:spPr/>
      <dgm:t>
        <a:bodyPr/>
        <a:lstStyle/>
        <a:p>
          <a:pPr algn="ctr">
            <a:buFont typeface="Arial" panose="020B0604020202020204" pitchFamily="34" charset="0"/>
            <a:buChar char="•"/>
          </a:pPr>
          <a:r>
            <a:rPr lang="es-CL" sz="1200" dirty="0">
              <a:solidFill>
                <a:schemeClr val="tx1">
                  <a:lumMod val="95000"/>
                  <a:lumOff val="5000"/>
                </a:schemeClr>
              </a:solidFill>
              <a:effectLst/>
              <a:latin typeface="+mj-lt"/>
              <a:ea typeface="Open Sans" pitchFamily="2" charset="0"/>
              <a:cs typeface="Mangal" panose="02040503050203030202" pitchFamily="18" charset="0"/>
            </a:rPr>
            <a:t>Desarrollo de modelo de negocio, versión 1 </a:t>
          </a:r>
          <a:r>
            <a:rPr lang="es-CL" sz="1200" dirty="0">
              <a:latin typeface="+mj-lt"/>
            </a:rPr>
            <a:t>(90 min.)</a:t>
          </a:r>
          <a:endParaRPr lang="es-CL" sz="1200" dirty="0">
            <a:solidFill>
              <a:schemeClr val="tx1">
                <a:lumMod val="95000"/>
                <a:lumOff val="5000"/>
              </a:schemeClr>
            </a:solidFill>
            <a:latin typeface="+mj-lt"/>
          </a:endParaRPr>
        </a:p>
      </dgm:t>
    </dgm:pt>
    <dgm:pt modelId="{CEBAE101-80D0-4034-AEEF-D1897DD4DC95}" type="parTrans" cxnId="{7B3966B4-47B2-4ABC-9262-020BC32C1C86}">
      <dgm:prSet/>
      <dgm:spPr/>
      <dgm:t>
        <a:bodyPr/>
        <a:lstStyle/>
        <a:p>
          <a:endParaRPr lang="es-CL"/>
        </a:p>
      </dgm:t>
    </dgm:pt>
    <dgm:pt modelId="{12592E83-1135-4CE4-A3F7-FCE3DC77C692}" type="sibTrans" cxnId="{7B3966B4-47B2-4ABC-9262-020BC32C1C86}">
      <dgm:prSet/>
      <dgm:spPr/>
      <dgm:t>
        <a:bodyPr/>
        <a:lstStyle/>
        <a:p>
          <a:endParaRPr lang="es-CL"/>
        </a:p>
      </dgm:t>
    </dgm:pt>
    <dgm:pt modelId="{3F707A21-2CE3-43FB-A4F2-1931769CBB0C}">
      <dgm:prSet custT="1"/>
      <dgm:spPr/>
      <dgm:t>
        <a:bodyPr/>
        <a:lstStyle/>
        <a:p>
          <a:pPr algn="ctr"/>
          <a:r>
            <a:rPr lang="es-CL" sz="1200" dirty="0">
              <a:solidFill>
                <a:schemeClr val="tx1">
                  <a:lumMod val="95000"/>
                  <a:lumOff val="5000"/>
                </a:schemeClr>
              </a:solidFill>
              <a:effectLst/>
              <a:latin typeface="+mj-lt"/>
              <a:ea typeface="Open Sans" pitchFamily="2" charset="0"/>
              <a:cs typeface="Mangal" panose="02040503050203030202" pitchFamily="18" charset="0"/>
            </a:rPr>
            <a:t>Test Card                   </a:t>
          </a:r>
          <a:r>
            <a:rPr lang="es-CL" sz="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(90 min.)</a:t>
          </a:r>
          <a:endParaRPr lang="es-CL" sz="1200" dirty="0">
            <a:solidFill>
              <a:schemeClr val="tx1">
                <a:lumMod val="95000"/>
                <a:lumOff val="5000"/>
              </a:schemeClr>
            </a:solidFill>
            <a:latin typeface="+mj-lt"/>
          </a:endParaRPr>
        </a:p>
      </dgm:t>
    </dgm:pt>
    <dgm:pt modelId="{639B5F4C-39A0-4F1D-9B4C-0896F69E858C}" type="parTrans" cxnId="{8A7408A1-3B33-4DD0-9C54-382C902D2126}">
      <dgm:prSet/>
      <dgm:spPr/>
      <dgm:t>
        <a:bodyPr/>
        <a:lstStyle/>
        <a:p>
          <a:endParaRPr lang="es-CL"/>
        </a:p>
      </dgm:t>
    </dgm:pt>
    <dgm:pt modelId="{88BECBB9-5FE3-460F-8839-FC46FD388C83}" type="sibTrans" cxnId="{8A7408A1-3B33-4DD0-9C54-382C902D2126}">
      <dgm:prSet/>
      <dgm:spPr/>
      <dgm:t>
        <a:bodyPr/>
        <a:lstStyle/>
        <a:p>
          <a:endParaRPr lang="es-CL"/>
        </a:p>
      </dgm:t>
    </dgm:pt>
    <dgm:pt modelId="{D1C45B3D-EE1E-4727-9AAB-4559CB78F457}">
      <dgm:prSet custT="1"/>
      <dgm:spPr/>
      <dgm:t>
        <a:bodyPr/>
        <a:lstStyle/>
        <a:p>
          <a:pPr algn="ctr"/>
          <a:r>
            <a:rPr lang="es-CL" sz="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Método Lean Startup</a:t>
          </a:r>
          <a:endParaRPr lang="es-CL" sz="1200" b="1" dirty="0">
            <a:solidFill>
              <a:schemeClr val="tx1">
                <a:lumMod val="95000"/>
                <a:lumOff val="5000"/>
              </a:schemeClr>
            </a:solidFill>
            <a:latin typeface="+mj-lt"/>
          </a:endParaRPr>
        </a:p>
      </dgm:t>
    </dgm:pt>
    <dgm:pt modelId="{7787EB68-0EEE-47ED-A34F-EBA0223AA76C}" type="parTrans" cxnId="{ABFD3893-667F-4434-9961-9068EA80A4DA}">
      <dgm:prSet/>
      <dgm:spPr/>
      <dgm:t>
        <a:bodyPr/>
        <a:lstStyle/>
        <a:p>
          <a:endParaRPr lang="es-CL"/>
        </a:p>
      </dgm:t>
    </dgm:pt>
    <dgm:pt modelId="{89EFF745-ABEA-4020-BFDE-472C27C4536C}" type="sibTrans" cxnId="{ABFD3893-667F-4434-9961-9068EA80A4DA}">
      <dgm:prSet/>
      <dgm:spPr/>
      <dgm:t>
        <a:bodyPr/>
        <a:lstStyle/>
        <a:p>
          <a:endParaRPr lang="es-CL"/>
        </a:p>
      </dgm:t>
    </dgm:pt>
    <dgm:pt modelId="{BD24125F-4392-410B-9D9D-9B7DB84B4ED9}">
      <dgm:prSet custT="1"/>
      <dgm:spPr/>
      <dgm:t>
        <a:bodyPr/>
        <a:lstStyle/>
        <a:p>
          <a:pPr algn="ctr"/>
          <a:r>
            <a:rPr lang="es-CL" sz="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3.3 Test Card</a:t>
          </a:r>
          <a:endParaRPr lang="es-CL" sz="1200" dirty="0">
            <a:solidFill>
              <a:schemeClr val="tx1">
                <a:lumMod val="95000"/>
                <a:lumOff val="5000"/>
              </a:schemeClr>
            </a:solidFill>
            <a:latin typeface="+mj-lt"/>
          </a:endParaRPr>
        </a:p>
      </dgm:t>
    </dgm:pt>
    <dgm:pt modelId="{DDFB4D0B-3826-40EB-B235-2DDB69BD8D79}" type="parTrans" cxnId="{C84C2F6A-F5AF-4413-9BA2-E40083036589}">
      <dgm:prSet/>
      <dgm:spPr/>
      <dgm:t>
        <a:bodyPr/>
        <a:lstStyle/>
        <a:p>
          <a:endParaRPr lang="es-CL"/>
        </a:p>
      </dgm:t>
    </dgm:pt>
    <dgm:pt modelId="{F6DC178B-3101-4658-9105-A9E6CC0653D6}" type="sibTrans" cxnId="{C84C2F6A-F5AF-4413-9BA2-E40083036589}">
      <dgm:prSet/>
      <dgm:spPr/>
      <dgm:t>
        <a:bodyPr/>
        <a:lstStyle/>
        <a:p>
          <a:endParaRPr lang="es-CL"/>
        </a:p>
      </dgm:t>
    </dgm:pt>
    <dgm:pt modelId="{ABBCEC86-93DA-45D6-996D-27E8D0F6414F}">
      <dgm:prSet custT="1"/>
      <dgm:spPr/>
      <dgm:t>
        <a:bodyPr/>
        <a:lstStyle/>
        <a:p>
          <a:pPr algn="ctr">
            <a:buNone/>
          </a:pPr>
          <a:r>
            <a:rPr lang="es-CL" sz="1200" b="1" dirty="0">
              <a:solidFill>
                <a:schemeClr val="tx1">
                  <a:lumMod val="95000"/>
                  <a:lumOff val="5000"/>
                </a:schemeClr>
              </a:solidFill>
              <a:latin typeface="+mj-lt"/>
            </a:rPr>
            <a:t>Recursos:</a:t>
          </a:r>
        </a:p>
      </dgm:t>
    </dgm:pt>
    <dgm:pt modelId="{D3CA38F4-8CA9-4FD6-8F17-550762444F00}" type="parTrans" cxnId="{74293390-17AD-4A5B-8EDB-FCBEF2B13C3D}">
      <dgm:prSet/>
      <dgm:spPr/>
      <dgm:t>
        <a:bodyPr/>
        <a:lstStyle/>
        <a:p>
          <a:endParaRPr lang="es-CL"/>
        </a:p>
      </dgm:t>
    </dgm:pt>
    <dgm:pt modelId="{54F31B2E-E0EB-4482-9CA2-6C4E49E68B99}" type="sibTrans" cxnId="{74293390-17AD-4A5B-8EDB-FCBEF2B13C3D}">
      <dgm:prSet/>
      <dgm:spPr/>
      <dgm:t>
        <a:bodyPr/>
        <a:lstStyle/>
        <a:p>
          <a:endParaRPr lang="es-CL"/>
        </a:p>
      </dgm:t>
    </dgm:pt>
    <dgm:pt modelId="{29FBD97F-AF55-4730-A476-CE7D08D830EA}">
      <dgm:prSet custT="1"/>
      <dgm:spPr/>
      <dgm:t>
        <a:bodyPr/>
        <a:lstStyle/>
        <a:p>
          <a:pPr algn="ctr">
            <a:buNone/>
          </a:pPr>
          <a:r>
            <a:rPr lang="es-CL" sz="1200" b="1" dirty="0">
              <a:solidFill>
                <a:schemeClr val="tx1">
                  <a:lumMod val="95000"/>
                  <a:lumOff val="5000"/>
                </a:schemeClr>
              </a:solidFill>
              <a:effectLst/>
              <a:latin typeface="+mj-lt"/>
              <a:ea typeface="Open Sans" pitchFamily="2" charset="0"/>
              <a:cs typeface="Mangal" panose="02040503050203030202" pitchFamily="18" charset="0"/>
            </a:rPr>
            <a:t>Actividad 6:</a:t>
          </a:r>
          <a:endParaRPr lang="es-CL" sz="1200" dirty="0">
            <a:solidFill>
              <a:schemeClr val="tx1">
                <a:lumMod val="95000"/>
                <a:lumOff val="5000"/>
              </a:schemeClr>
            </a:solidFill>
            <a:latin typeface="+mj-lt"/>
          </a:endParaRPr>
        </a:p>
      </dgm:t>
    </dgm:pt>
    <dgm:pt modelId="{02B909A2-CC27-4E25-A3D8-D13AABE648EF}" type="parTrans" cxnId="{93495D61-F710-4055-B36C-6E471633FD8C}">
      <dgm:prSet/>
      <dgm:spPr/>
      <dgm:t>
        <a:bodyPr/>
        <a:lstStyle/>
        <a:p>
          <a:endParaRPr lang="es-CL"/>
        </a:p>
      </dgm:t>
    </dgm:pt>
    <dgm:pt modelId="{CEC3438C-D06F-4256-8F00-49EC9F0E4E2E}" type="sibTrans" cxnId="{93495D61-F710-4055-B36C-6E471633FD8C}">
      <dgm:prSet/>
      <dgm:spPr/>
      <dgm:t>
        <a:bodyPr/>
        <a:lstStyle/>
        <a:p>
          <a:endParaRPr lang="es-CL"/>
        </a:p>
      </dgm:t>
    </dgm:pt>
    <dgm:pt modelId="{CDA6D061-7CFC-4C84-8E1B-5DF250C81711}">
      <dgm:prSet custT="1"/>
      <dgm:spPr/>
      <dgm:t>
        <a:bodyPr/>
        <a:lstStyle/>
        <a:p>
          <a:pPr algn="ctr">
            <a:buFont typeface="Arial" panose="020B0604020202020204" pitchFamily="34" charset="0"/>
            <a:buChar char="•"/>
          </a:pPr>
          <a:r>
            <a:rPr lang="es-CL" sz="1200" dirty="0">
              <a:solidFill>
                <a:schemeClr val="tx1">
                  <a:lumMod val="95000"/>
                  <a:lumOff val="5000"/>
                </a:schemeClr>
              </a:solidFill>
              <a:effectLst/>
              <a:latin typeface="+mj-lt"/>
              <a:ea typeface="Open Sans" pitchFamily="2" charset="0"/>
              <a:cs typeface="Mangal" panose="02040503050203030202" pitchFamily="18" charset="0"/>
            </a:rPr>
            <a:t>Definición de modelo de experimentación </a:t>
          </a:r>
          <a:r>
            <a:rPr lang="es-CL" sz="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(45 min.)</a:t>
          </a:r>
          <a:endParaRPr lang="es-CL" sz="1200" dirty="0">
            <a:solidFill>
              <a:schemeClr val="tx1">
                <a:lumMod val="95000"/>
                <a:lumOff val="5000"/>
              </a:schemeClr>
            </a:solidFill>
            <a:latin typeface="+mj-lt"/>
          </a:endParaRPr>
        </a:p>
      </dgm:t>
    </dgm:pt>
    <dgm:pt modelId="{5A0A05F5-B572-466E-A144-0B6774215939}" type="parTrans" cxnId="{5D4B8AD5-BDEF-41BC-B24F-E7A873448DF8}">
      <dgm:prSet/>
      <dgm:spPr/>
      <dgm:t>
        <a:bodyPr/>
        <a:lstStyle/>
        <a:p>
          <a:endParaRPr lang="es-CL"/>
        </a:p>
      </dgm:t>
    </dgm:pt>
    <dgm:pt modelId="{E4B14B40-376A-447B-9C68-CB2AFCAD08B5}" type="sibTrans" cxnId="{5D4B8AD5-BDEF-41BC-B24F-E7A873448DF8}">
      <dgm:prSet/>
      <dgm:spPr/>
      <dgm:t>
        <a:bodyPr/>
        <a:lstStyle/>
        <a:p>
          <a:endParaRPr lang="es-CL"/>
        </a:p>
      </dgm:t>
    </dgm:pt>
    <dgm:pt modelId="{7BB5FAC8-9A75-4AB7-B772-837F777E6087}">
      <dgm:prSet custT="1"/>
      <dgm:spPr/>
      <dgm:t>
        <a:bodyPr/>
        <a:lstStyle/>
        <a:p>
          <a:pPr algn="ctr">
            <a:buNone/>
          </a:pPr>
          <a:r>
            <a:rPr lang="es-CL" sz="1200" b="1" dirty="0">
              <a:solidFill>
                <a:schemeClr val="tx1">
                  <a:lumMod val="95000"/>
                  <a:lumOff val="5000"/>
                </a:schemeClr>
              </a:solidFill>
              <a:effectLst/>
              <a:latin typeface="+mj-lt"/>
              <a:ea typeface="Open Sans" pitchFamily="2" charset="0"/>
              <a:cs typeface="Mangal" panose="02040503050203030202" pitchFamily="18" charset="0"/>
            </a:rPr>
            <a:t>Actividad 5:</a:t>
          </a:r>
          <a:endParaRPr lang="es-CL" sz="1200" b="1" dirty="0">
            <a:solidFill>
              <a:schemeClr val="tx1">
                <a:lumMod val="95000"/>
                <a:lumOff val="5000"/>
              </a:schemeClr>
            </a:solidFill>
            <a:latin typeface="+mj-lt"/>
          </a:endParaRPr>
        </a:p>
      </dgm:t>
    </dgm:pt>
    <dgm:pt modelId="{8971C2C2-270F-4513-918B-F025B86C682F}" type="parTrans" cxnId="{14D57030-7ABE-40B2-B3A7-E30AFF430C86}">
      <dgm:prSet/>
      <dgm:spPr/>
      <dgm:t>
        <a:bodyPr/>
        <a:lstStyle/>
        <a:p>
          <a:endParaRPr lang="es-CL"/>
        </a:p>
      </dgm:t>
    </dgm:pt>
    <dgm:pt modelId="{31F96C2B-8D71-41F6-8475-7030C1E2C4C6}" type="sibTrans" cxnId="{14D57030-7ABE-40B2-B3A7-E30AFF430C86}">
      <dgm:prSet/>
      <dgm:spPr/>
      <dgm:t>
        <a:bodyPr/>
        <a:lstStyle/>
        <a:p>
          <a:endParaRPr lang="es-CL"/>
        </a:p>
      </dgm:t>
    </dgm:pt>
    <dgm:pt modelId="{A6F05D22-062E-4704-9E97-A51BD0A02826}">
      <dgm:prSet custT="1"/>
      <dgm:spPr/>
      <dgm:t>
        <a:bodyPr/>
        <a:lstStyle/>
        <a:p>
          <a:pPr algn="ctr">
            <a:buFont typeface="Arial" panose="020B0604020202020204" pitchFamily="34" charset="0"/>
            <a:buNone/>
          </a:pPr>
          <a:endParaRPr lang="es-CL" sz="1200" dirty="0">
            <a:solidFill>
              <a:schemeClr val="tx1">
                <a:lumMod val="95000"/>
                <a:lumOff val="5000"/>
              </a:schemeClr>
            </a:solidFill>
            <a:latin typeface="+mj-lt"/>
          </a:endParaRPr>
        </a:p>
      </dgm:t>
    </dgm:pt>
    <dgm:pt modelId="{8BC415FE-A1C4-410F-BCC1-044E7DDD4C4D}" type="parTrans" cxnId="{FBB8711A-33D9-47CE-BA54-E0B72ED8FCEF}">
      <dgm:prSet/>
      <dgm:spPr/>
      <dgm:t>
        <a:bodyPr/>
        <a:lstStyle/>
        <a:p>
          <a:endParaRPr lang="es-CL"/>
        </a:p>
      </dgm:t>
    </dgm:pt>
    <dgm:pt modelId="{AD27B05D-AD86-46A0-B55D-B002D7B6BEA1}" type="sibTrans" cxnId="{FBB8711A-33D9-47CE-BA54-E0B72ED8FCEF}">
      <dgm:prSet/>
      <dgm:spPr/>
      <dgm:t>
        <a:bodyPr/>
        <a:lstStyle/>
        <a:p>
          <a:endParaRPr lang="es-CL"/>
        </a:p>
      </dgm:t>
    </dgm:pt>
    <dgm:pt modelId="{9A2A053E-1477-4BD2-AE5D-7A9B59FA196D}">
      <dgm:prSet custT="1"/>
      <dgm:spPr/>
      <dgm:t>
        <a:bodyPr/>
        <a:lstStyle/>
        <a:p>
          <a:pPr algn="ctr"/>
          <a:endParaRPr lang="es-CL" sz="1200" b="1" dirty="0">
            <a:solidFill>
              <a:schemeClr val="tx1">
                <a:lumMod val="95000"/>
                <a:lumOff val="5000"/>
              </a:schemeClr>
            </a:solidFill>
            <a:latin typeface="+mj-lt"/>
          </a:endParaRPr>
        </a:p>
      </dgm:t>
    </dgm:pt>
    <dgm:pt modelId="{C2024C97-6DCD-4A98-8DE1-570B538A53AB}" type="parTrans" cxnId="{731806C1-A926-471D-86F7-7DFAC2129E06}">
      <dgm:prSet/>
      <dgm:spPr/>
      <dgm:t>
        <a:bodyPr/>
        <a:lstStyle/>
        <a:p>
          <a:endParaRPr lang="es-CL"/>
        </a:p>
      </dgm:t>
    </dgm:pt>
    <dgm:pt modelId="{DA9D8CFB-B799-44AE-9C96-EFC760230CD6}" type="sibTrans" cxnId="{731806C1-A926-471D-86F7-7DFAC2129E06}">
      <dgm:prSet/>
      <dgm:spPr/>
      <dgm:t>
        <a:bodyPr/>
        <a:lstStyle/>
        <a:p>
          <a:endParaRPr lang="es-CL"/>
        </a:p>
      </dgm:t>
    </dgm:pt>
    <dgm:pt modelId="{06CA4360-040C-4F22-8442-6B1ED6B39A81}">
      <dgm:prSet custT="1"/>
      <dgm:spPr/>
      <dgm:t>
        <a:bodyPr/>
        <a:lstStyle/>
        <a:p>
          <a:pPr algn="ctr"/>
          <a:endParaRPr lang="es-CL" sz="1200" dirty="0">
            <a:solidFill>
              <a:schemeClr val="tx1">
                <a:lumMod val="95000"/>
                <a:lumOff val="5000"/>
              </a:schemeClr>
            </a:solidFill>
            <a:latin typeface="+mj-lt"/>
          </a:endParaRPr>
        </a:p>
      </dgm:t>
    </dgm:pt>
    <dgm:pt modelId="{17091DA4-80DF-4185-B1BE-21D9F5A04C9F}" type="parTrans" cxnId="{80EC843A-5C0C-45FE-97AF-F9BF90092681}">
      <dgm:prSet/>
      <dgm:spPr/>
      <dgm:t>
        <a:bodyPr/>
        <a:lstStyle/>
        <a:p>
          <a:endParaRPr lang="es-CL"/>
        </a:p>
      </dgm:t>
    </dgm:pt>
    <dgm:pt modelId="{93DEF155-3697-4FF3-B53C-9AD8E71D3CC0}" type="sibTrans" cxnId="{80EC843A-5C0C-45FE-97AF-F9BF90092681}">
      <dgm:prSet/>
      <dgm:spPr/>
      <dgm:t>
        <a:bodyPr/>
        <a:lstStyle/>
        <a:p>
          <a:endParaRPr lang="es-CL"/>
        </a:p>
      </dgm:t>
    </dgm:pt>
    <dgm:pt modelId="{13F2E548-F02C-4A45-B852-94DE41D2F691}">
      <dgm:prSet custT="1"/>
      <dgm:spPr/>
      <dgm:t>
        <a:bodyPr/>
        <a:lstStyle/>
        <a:p>
          <a:pPr algn="ctr"/>
          <a:r>
            <a:rPr lang="es-CL" sz="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Hipótesis del BMC a validar</a:t>
          </a:r>
          <a:endParaRPr lang="es-CL" sz="1200" b="1" dirty="0">
            <a:solidFill>
              <a:schemeClr val="tx1">
                <a:lumMod val="95000"/>
                <a:lumOff val="5000"/>
              </a:schemeClr>
            </a:solidFill>
            <a:latin typeface="+mj-lt"/>
          </a:endParaRPr>
        </a:p>
      </dgm:t>
    </dgm:pt>
    <dgm:pt modelId="{E2C59DB0-60B3-43EE-AE4D-5838AE2E7E77}" type="parTrans" cxnId="{C766A44F-854D-487B-86FF-9708FFA30021}">
      <dgm:prSet/>
      <dgm:spPr/>
      <dgm:t>
        <a:bodyPr/>
        <a:lstStyle/>
        <a:p>
          <a:endParaRPr lang="es-CL"/>
        </a:p>
      </dgm:t>
    </dgm:pt>
    <dgm:pt modelId="{29E0DFAC-2572-42F6-BD4D-293C2ACC41C8}" type="sibTrans" cxnId="{C766A44F-854D-487B-86FF-9708FFA30021}">
      <dgm:prSet/>
      <dgm:spPr/>
      <dgm:t>
        <a:bodyPr/>
        <a:lstStyle/>
        <a:p>
          <a:endParaRPr lang="es-CL"/>
        </a:p>
      </dgm:t>
    </dgm:pt>
    <dgm:pt modelId="{C68D75B6-6922-4EA6-86F3-E75C46491F14}">
      <dgm:prSet custT="1"/>
      <dgm:spPr/>
      <dgm:t>
        <a:bodyPr/>
        <a:lstStyle/>
        <a:p>
          <a:pPr algn="ctr"/>
          <a:r>
            <a:rPr lang="es-CL" sz="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Método Lean Startup</a:t>
          </a:r>
          <a:endParaRPr lang="es-CL" sz="1200" b="1" dirty="0">
            <a:solidFill>
              <a:schemeClr val="tx1">
                <a:lumMod val="95000"/>
                <a:lumOff val="5000"/>
              </a:schemeClr>
            </a:solidFill>
            <a:latin typeface="+mj-lt"/>
          </a:endParaRPr>
        </a:p>
      </dgm:t>
    </dgm:pt>
    <dgm:pt modelId="{0F88C5AB-DA10-4B8B-9597-6550422BC4F3}" type="parTrans" cxnId="{C0B53F87-8482-45D7-9D88-5C0C9A17CF30}">
      <dgm:prSet/>
      <dgm:spPr/>
      <dgm:t>
        <a:bodyPr/>
        <a:lstStyle/>
        <a:p>
          <a:endParaRPr lang="es-CL"/>
        </a:p>
      </dgm:t>
    </dgm:pt>
    <dgm:pt modelId="{3F5B851A-A0B8-4865-8987-D2B38280E1F4}" type="sibTrans" cxnId="{C0B53F87-8482-45D7-9D88-5C0C9A17CF30}">
      <dgm:prSet/>
      <dgm:spPr/>
      <dgm:t>
        <a:bodyPr/>
        <a:lstStyle/>
        <a:p>
          <a:endParaRPr lang="es-CL"/>
        </a:p>
      </dgm:t>
    </dgm:pt>
    <dgm:pt modelId="{61959C48-0DDF-4BC8-B2CB-B357FFC6B9EF}">
      <dgm:prSet custT="1"/>
      <dgm:spPr/>
      <dgm:t>
        <a:bodyPr/>
        <a:lstStyle/>
        <a:p>
          <a:pPr algn="ctr"/>
          <a:endParaRPr lang="es-CL" sz="1200" b="1" dirty="0">
            <a:solidFill>
              <a:schemeClr val="tx1">
                <a:lumMod val="95000"/>
                <a:lumOff val="5000"/>
              </a:schemeClr>
            </a:solidFill>
            <a:latin typeface="+mj-lt"/>
          </a:endParaRPr>
        </a:p>
      </dgm:t>
    </dgm:pt>
    <dgm:pt modelId="{E4BF8364-7604-4E0B-AD4C-C09A86E57B22}" type="parTrans" cxnId="{53EE65F9-B9DE-405D-B65F-AA068C89A6F3}">
      <dgm:prSet/>
      <dgm:spPr/>
      <dgm:t>
        <a:bodyPr/>
        <a:lstStyle/>
        <a:p>
          <a:endParaRPr lang="es-CL"/>
        </a:p>
      </dgm:t>
    </dgm:pt>
    <dgm:pt modelId="{7F02D009-2EBB-48A3-B3D5-AF1680E40ED0}" type="sibTrans" cxnId="{53EE65F9-B9DE-405D-B65F-AA068C89A6F3}">
      <dgm:prSet/>
      <dgm:spPr/>
      <dgm:t>
        <a:bodyPr/>
        <a:lstStyle/>
        <a:p>
          <a:endParaRPr lang="es-CL"/>
        </a:p>
      </dgm:t>
    </dgm:pt>
    <dgm:pt modelId="{63F364A7-B0E3-4ECD-B17B-4459682F8DCE}">
      <dgm:prSet custT="1"/>
      <dgm:spPr/>
      <dgm:t>
        <a:bodyPr/>
        <a:lstStyle/>
        <a:p>
          <a:pPr algn="ctr">
            <a:buNone/>
          </a:pPr>
          <a:r>
            <a:rPr lang="es-CL" sz="1200" b="1" dirty="0">
              <a:solidFill>
                <a:schemeClr val="tx1">
                  <a:lumMod val="95000"/>
                  <a:lumOff val="5000"/>
                </a:schemeClr>
              </a:solidFill>
              <a:latin typeface="+mj-lt"/>
            </a:rPr>
            <a:t>Recursos:</a:t>
          </a:r>
        </a:p>
      </dgm:t>
    </dgm:pt>
    <dgm:pt modelId="{462F7783-9A69-477F-94B7-14B3205726A0}" type="parTrans" cxnId="{C8000986-E43C-4575-9C6B-EDBCA760FD1D}">
      <dgm:prSet/>
      <dgm:spPr/>
      <dgm:t>
        <a:bodyPr/>
        <a:lstStyle/>
        <a:p>
          <a:endParaRPr lang="es-CL"/>
        </a:p>
      </dgm:t>
    </dgm:pt>
    <dgm:pt modelId="{55BE5EE2-CB64-4659-A9C2-E9124D2153FC}" type="sibTrans" cxnId="{C8000986-E43C-4575-9C6B-EDBCA760FD1D}">
      <dgm:prSet/>
      <dgm:spPr/>
      <dgm:t>
        <a:bodyPr/>
        <a:lstStyle/>
        <a:p>
          <a:endParaRPr lang="es-CL"/>
        </a:p>
      </dgm:t>
    </dgm:pt>
    <dgm:pt modelId="{AC2D5872-F923-4037-9BE1-A77A6143030E}">
      <dgm:prSet custT="1"/>
      <dgm:spPr/>
      <dgm:t>
        <a:bodyPr/>
        <a:lstStyle/>
        <a:p>
          <a:pPr algn="ctr"/>
          <a:r>
            <a:rPr lang="es-CL" sz="1200" dirty="0">
              <a:solidFill>
                <a:schemeClr val="tx1">
                  <a:lumMod val="95000"/>
                  <a:lumOff val="5000"/>
                </a:schemeClr>
              </a:solidFill>
              <a:effectLst/>
              <a:latin typeface="+mj-lt"/>
              <a:ea typeface="Open Sans" pitchFamily="2" charset="0"/>
              <a:cs typeface="Mangal" panose="02040503050203030202" pitchFamily="18" charset="0"/>
            </a:rPr>
            <a:t>3.2 Modelo de experimentación</a:t>
          </a:r>
          <a:endParaRPr lang="es-CL" sz="1200" dirty="0">
            <a:solidFill>
              <a:schemeClr val="tx1">
                <a:lumMod val="95000"/>
                <a:lumOff val="5000"/>
              </a:schemeClr>
            </a:solidFill>
            <a:latin typeface="+mj-lt"/>
          </a:endParaRPr>
        </a:p>
      </dgm:t>
    </dgm:pt>
    <dgm:pt modelId="{50851F86-4ED2-4BFE-BD59-DBDD4DC7D5B4}" type="parTrans" cxnId="{E637D295-3851-4A4A-94EB-E126F96D7BE2}">
      <dgm:prSet/>
      <dgm:spPr/>
      <dgm:t>
        <a:bodyPr/>
        <a:lstStyle/>
        <a:p>
          <a:endParaRPr lang="es-CL"/>
        </a:p>
      </dgm:t>
    </dgm:pt>
    <dgm:pt modelId="{A19FB464-0A52-4175-B021-3DD5FAB4D87F}" type="sibTrans" cxnId="{E637D295-3851-4A4A-94EB-E126F96D7BE2}">
      <dgm:prSet/>
      <dgm:spPr/>
      <dgm:t>
        <a:bodyPr/>
        <a:lstStyle/>
        <a:p>
          <a:endParaRPr lang="es-CL"/>
        </a:p>
      </dgm:t>
    </dgm:pt>
    <dgm:pt modelId="{2D3C52FA-4488-4DDC-BA15-3363611D5386}">
      <dgm:prSet custT="1"/>
      <dgm:spPr/>
      <dgm:t>
        <a:bodyPr/>
        <a:lstStyle/>
        <a:p>
          <a:pPr algn="ctr"/>
          <a:r>
            <a:rPr lang="es-CL" sz="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3.3 Test Card</a:t>
          </a:r>
          <a:endParaRPr lang="es-CL" sz="1200" dirty="0">
            <a:solidFill>
              <a:schemeClr val="tx1">
                <a:lumMod val="95000"/>
                <a:lumOff val="5000"/>
              </a:schemeClr>
            </a:solidFill>
            <a:latin typeface="+mj-lt"/>
          </a:endParaRPr>
        </a:p>
      </dgm:t>
    </dgm:pt>
    <dgm:pt modelId="{9866A874-04CD-4F9A-9864-A90B6A83A1CE}" type="parTrans" cxnId="{4FF86141-99A9-4413-A2E9-E95018B95211}">
      <dgm:prSet/>
      <dgm:spPr/>
      <dgm:t>
        <a:bodyPr/>
        <a:lstStyle/>
        <a:p>
          <a:endParaRPr lang="es-CL"/>
        </a:p>
      </dgm:t>
    </dgm:pt>
    <dgm:pt modelId="{C0B5BA39-58BA-46C8-B635-62D1847EC5A0}" type="sibTrans" cxnId="{4FF86141-99A9-4413-A2E9-E95018B95211}">
      <dgm:prSet/>
      <dgm:spPr/>
      <dgm:t>
        <a:bodyPr/>
        <a:lstStyle/>
        <a:p>
          <a:endParaRPr lang="es-CL"/>
        </a:p>
      </dgm:t>
    </dgm:pt>
    <dgm:pt modelId="{176AAB28-FC2A-43E1-8554-2346162612CA}">
      <dgm:prSet custT="1"/>
      <dgm:spPr/>
      <dgm:t>
        <a:bodyPr/>
        <a:lstStyle/>
        <a:p>
          <a:pPr algn="ctr"/>
          <a:endParaRPr lang="es-CL" sz="1200" dirty="0">
            <a:solidFill>
              <a:schemeClr val="tx1">
                <a:lumMod val="95000"/>
                <a:lumOff val="5000"/>
              </a:schemeClr>
            </a:solidFill>
            <a:latin typeface="+mj-lt"/>
          </a:endParaRPr>
        </a:p>
      </dgm:t>
    </dgm:pt>
    <dgm:pt modelId="{6F749AD6-351B-42BC-8C99-D81D528FBBDD}" type="parTrans" cxnId="{834A3F01-389C-4834-A96A-ABBE4C00FFC2}">
      <dgm:prSet/>
      <dgm:spPr/>
      <dgm:t>
        <a:bodyPr/>
        <a:lstStyle/>
        <a:p>
          <a:endParaRPr lang="es-CL"/>
        </a:p>
      </dgm:t>
    </dgm:pt>
    <dgm:pt modelId="{37E7AECB-7575-4C64-BA21-22C15B4D62F2}" type="sibTrans" cxnId="{834A3F01-389C-4834-A96A-ABBE4C00FFC2}">
      <dgm:prSet/>
      <dgm:spPr/>
      <dgm:t>
        <a:bodyPr/>
        <a:lstStyle/>
        <a:p>
          <a:endParaRPr lang="es-CL"/>
        </a:p>
      </dgm:t>
    </dgm:pt>
    <dgm:pt modelId="{4AEEE726-920D-4F3B-A778-F820D52A5985}">
      <dgm:prSet custT="1"/>
      <dgm:spPr/>
      <dgm:t>
        <a:bodyPr/>
        <a:lstStyle/>
        <a:p>
          <a:pPr algn="ctr">
            <a:buNone/>
          </a:pPr>
          <a:r>
            <a:rPr lang="es-CL" sz="1200" b="1" dirty="0">
              <a:latin typeface="+mj-lt"/>
            </a:rPr>
            <a:t>Actividad 7:</a:t>
          </a:r>
          <a:endParaRPr lang="es-CL" sz="1200" b="1" dirty="0">
            <a:solidFill>
              <a:schemeClr val="tx1">
                <a:lumMod val="95000"/>
                <a:lumOff val="5000"/>
              </a:schemeClr>
            </a:solidFill>
            <a:latin typeface="+mj-lt"/>
          </a:endParaRPr>
        </a:p>
      </dgm:t>
    </dgm:pt>
    <dgm:pt modelId="{4F2FB6AF-1BCD-4FEA-9BC3-3965DBF969D5}" type="parTrans" cxnId="{E5587176-5A64-460D-85C3-FC310A1325C5}">
      <dgm:prSet/>
      <dgm:spPr/>
      <dgm:t>
        <a:bodyPr/>
        <a:lstStyle/>
        <a:p>
          <a:endParaRPr lang="es-CL"/>
        </a:p>
      </dgm:t>
    </dgm:pt>
    <dgm:pt modelId="{DF03F709-CEAC-4DBA-B24E-69468BBE01B3}" type="sibTrans" cxnId="{E5587176-5A64-460D-85C3-FC310A1325C5}">
      <dgm:prSet/>
      <dgm:spPr/>
      <dgm:t>
        <a:bodyPr/>
        <a:lstStyle/>
        <a:p>
          <a:endParaRPr lang="es-CL"/>
        </a:p>
      </dgm:t>
    </dgm:pt>
    <dgm:pt modelId="{10B4746F-5203-482F-B7C3-B548D0908688}">
      <dgm:prSet custT="1"/>
      <dgm:spPr/>
      <dgm:t>
        <a:bodyPr/>
        <a:lstStyle/>
        <a:p>
          <a:pPr algn="ctr"/>
          <a:r>
            <a:rPr lang="es-CL" sz="1200" dirty="0">
              <a:latin typeface="+mj-lt"/>
            </a:rPr>
            <a:t>Construcción de prototipo y aplicación de modelo de experimentación    (180 min.)</a:t>
          </a:r>
          <a:endParaRPr lang="es-CL" sz="1200" b="1" dirty="0">
            <a:solidFill>
              <a:schemeClr val="tx1">
                <a:lumMod val="95000"/>
                <a:lumOff val="5000"/>
              </a:schemeClr>
            </a:solidFill>
            <a:latin typeface="+mj-lt"/>
          </a:endParaRPr>
        </a:p>
      </dgm:t>
    </dgm:pt>
    <dgm:pt modelId="{AFA37C2A-7235-4A34-8DEC-EBDB43EBE9D3}" type="parTrans" cxnId="{1109FC14-B803-46CB-8CC8-DD83F7D692DF}">
      <dgm:prSet/>
      <dgm:spPr/>
      <dgm:t>
        <a:bodyPr/>
        <a:lstStyle/>
        <a:p>
          <a:endParaRPr lang="es-CL"/>
        </a:p>
      </dgm:t>
    </dgm:pt>
    <dgm:pt modelId="{67E024B9-BF26-49D8-B1EE-EE8C8ADA1193}" type="sibTrans" cxnId="{1109FC14-B803-46CB-8CC8-DD83F7D692DF}">
      <dgm:prSet/>
      <dgm:spPr/>
      <dgm:t>
        <a:bodyPr/>
        <a:lstStyle/>
        <a:p>
          <a:endParaRPr lang="es-CL"/>
        </a:p>
      </dgm:t>
    </dgm:pt>
    <dgm:pt modelId="{3AD80E8E-2FB4-4846-9439-1DB355A64DEB}">
      <dgm:prSet custT="1"/>
      <dgm:spPr/>
      <dgm:t>
        <a:bodyPr/>
        <a:lstStyle/>
        <a:p>
          <a:pPr algn="ctr"/>
          <a:r>
            <a:rPr lang="es-CL" sz="1200" dirty="0">
              <a:solidFill>
                <a:schemeClr val="tx1"/>
              </a:solidFill>
              <a:effectLst/>
              <a:highlight>
                <a:srgbClr val="F2F2F2"/>
              </a:highlight>
              <a:latin typeface="+mj-lt"/>
              <a:ea typeface="Open Sans" pitchFamily="2" charset="0"/>
              <a:cs typeface="Mangal" panose="02040503050203030202" pitchFamily="18" charset="0"/>
            </a:rPr>
            <a:t>Insights / Conclusiones</a:t>
          </a:r>
          <a:endParaRPr lang="es-CL" sz="1200" b="1" dirty="0">
            <a:solidFill>
              <a:schemeClr val="tx1"/>
            </a:solidFill>
            <a:latin typeface="+mj-lt"/>
          </a:endParaRPr>
        </a:p>
      </dgm:t>
    </dgm:pt>
    <dgm:pt modelId="{DE1BA935-1EE7-42A2-8FF5-1CB7EDD3DB9D}" type="parTrans" cxnId="{75D987A6-027C-4A6F-9ACA-F687393CB999}">
      <dgm:prSet/>
      <dgm:spPr/>
      <dgm:t>
        <a:bodyPr/>
        <a:lstStyle/>
        <a:p>
          <a:endParaRPr lang="es-CL"/>
        </a:p>
      </dgm:t>
    </dgm:pt>
    <dgm:pt modelId="{EA014FB9-737C-482D-A4D0-8409E9939707}" type="sibTrans" cxnId="{75D987A6-027C-4A6F-9ACA-F687393CB999}">
      <dgm:prSet/>
      <dgm:spPr/>
      <dgm:t>
        <a:bodyPr/>
        <a:lstStyle/>
        <a:p>
          <a:endParaRPr lang="es-CL"/>
        </a:p>
      </dgm:t>
    </dgm:pt>
    <dgm:pt modelId="{FCE6872E-F2A3-437C-9CC2-060EEEB470A5}">
      <dgm:prSet custT="1"/>
      <dgm:spPr/>
      <dgm:t>
        <a:bodyPr/>
        <a:lstStyle/>
        <a:p>
          <a:pPr algn="ctr">
            <a:buNone/>
          </a:pPr>
          <a:r>
            <a:rPr lang="es-CL" sz="1200" b="1" dirty="0">
              <a:solidFill>
                <a:schemeClr val="tx1"/>
              </a:solidFill>
              <a:latin typeface="+mj-lt"/>
            </a:rPr>
            <a:t>Recurso:</a:t>
          </a:r>
        </a:p>
      </dgm:t>
    </dgm:pt>
    <dgm:pt modelId="{8624A509-3F21-4EE7-BFE1-545C6AA41A7A}" type="parTrans" cxnId="{069040D3-8E4B-437A-B4F8-4C7D29BA89D8}">
      <dgm:prSet/>
      <dgm:spPr/>
      <dgm:t>
        <a:bodyPr/>
        <a:lstStyle/>
        <a:p>
          <a:endParaRPr lang="es-CL"/>
        </a:p>
      </dgm:t>
    </dgm:pt>
    <dgm:pt modelId="{A9D877A8-392F-48F8-8DE2-D13A46C2E35B}" type="sibTrans" cxnId="{069040D3-8E4B-437A-B4F8-4C7D29BA89D8}">
      <dgm:prSet/>
      <dgm:spPr/>
      <dgm:t>
        <a:bodyPr/>
        <a:lstStyle/>
        <a:p>
          <a:endParaRPr lang="es-CL"/>
        </a:p>
      </dgm:t>
    </dgm:pt>
    <dgm:pt modelId="{872B1FEE-5790-4EE2-B7E7-CAF5929934B3}">
      <dgm:prSet custT="1"/>
      <dgm:spPr/>
      <dgm:t>
        <a:bodyPr/>
        <a:lstStyle/>
        <a:p>
          <a:pPr algn="ctr"/>
          <a:r>
            <a:rPr lang="es-CL" sz="1200" dirty="0">
              <a:solidFill>
                <a:schemeClr val="tx1"/>
              </a:solidFill>
              <a:effectLst/>
              <a:latin typeface="+mj-lt"/>
              <a:ea typeface="Open Sans" pitchFamily="2" charset="0"/>
              <a:cs typeface="Mangal" panose="02040503050203030202" pitchFamily="18" charset="0"/>
            </a:rPr>
            <a:t>3.4 Plantilla BMC V2</a:t>
          </a:r>
          <a:endParaRPr lang="es-CL" sz="1200" b="1" dirty="0">
            <a:solidFill>
              <a:schemeClr val="tx1"/>
            </a:solidFill>
            <a:latin typeface="+mj-lt"/>
          </a:endParaRPr>
        </a:p>
      </dgm:t>
    </dgm:pt>
    <dgm:pt modelId="{DA7841C0-0461-45F8-9025-EE420B12F739}" type="parTrans" cxnId="{EBE8ECAB-77A6-48EF-9F9D-E59B6AFB6A65}">
      <dgm:prSet/>
      <dgm:spPr/>
      <dgm:t>
        <a:bodyPr/>
        <a:lstStyle/>
        <a:p>
          <a:endParaRPr lang="es-CL"/>
        </a:p>
      </dgm:t>
    </dgm:pt>
    <dgm:pt modelId="{F0961CC3-AD48-46A6-8753-63D504A2F5AE}" type="sibTrans" cxnId="{EBE8ECAB-77A6-48EF-9F9D-E59B6AFB6A65}">
      <dgm:prSet/>
      <dgm:spPr/>
      <dgm:t>
        <a:bodyPr/>
        <a:lstStyle/>
        <a:p>
          <a:endParaRPr lang="es-CL"/>
        </a:p>
      </dgm:t>
    </dgm:pt>
    <dgm:pt modelId="{B9A1E1C1-9853-4B92-BE4A-871509DC1FFB}">
      <dgm:prSet custT="1"/>
      <dgm:spPr/>
      <dgm:t>
        <a:bodyPr/>
        <a:lstStyle/>
        <a:p>
          <a:pPr algn="ctr"/>
          <a:endParaRPr lang="es-CL" sz="1200" b="1" dirty="0">
            <a:solidFill>
              <a:schemeClr val="tx1"/>
            </a:solidFill>
            <a:latin typeface="+mj-lt"/>
          </a:endParaRPr>
        </a:p>
      </dgm:t>
    </dgm:pt>
    <dgm:pt modelId="{C2FA757A-7774-4B49-91E6-8EA5569EC895}" type="parTrans" cxnId="{627769F9-1418-4BEF-AEC0-6ED920DE24E4}">
      <dgm:prSet/>
      <dgm:spPr/>
      <dgm:t>
        <a:bodyPr/>
        <a:lstStyle/>
        <a:p>
          <a:endParaRPr lang="es-CL"/>
        </a:p>
      </dgm:t>
    </dgm:pt>
    <dgm:pt modelId="{7BF8D3BB-3ED5-4519-AB34-EA95C83829C6}" type="sibTrans" cxnId="{627769F9-1418-4BEF-AEC0-6ED920DE24E4}">
      <dgm:prSet/>
      <dgm:spPr/>
      <dgm:t>
        <a:bodyPr/>
        <a:lstStyle/>
        <a:p>
          <a:endParaRPr lang="es-CL"/>
        </a:p>
      </dgm:t>
    </dgm:pt>
    <dgm:pt modelId="{78308C2C-BFF7-4AFB-986E-0633DB0CAF06}">
      <dgm:prSet custT="1"/>
      <dgm:spPr/>
      <dgm:t>
        <a:bodyPr/>
        <a:lstStyle/>
        <a:p>
          <a:pPr algn="ctr"/>
          <a:endParaRPr lang="es-CL" sz="1200" b="1" dirty="0">
            <a:solidFill>
              <a:schemeClr val="tx1"/>
            </a:solidFill>
            <a:latin typeface="+mj-lt"/>
          </a:endParaRPr>
        </a:p>
      </dgm:t>
    </dgm:pt>
    <dgm:pt modelId="{C1046FA2-7348-403D-BF6A-E92B356A2768}" type="parTrans" cxnId="{348F8D88-DAB0-44B9-AC8B-6091FAA62761}">
      <dgm:prSet/>
      <dgm:spPr/>
      <dgm:t>
        <a:bodyPr/>
        <a:lstStyle/>
        <a:p>
          <a:endParaRPr lang="es-CL"/>
        </a:p>
      </dgm:t>
    </dgm:pt>
    <dgm:pt modelId="{5F567FEF-B459-41FA-B25A-85671274BD04}" type="sibTrans" cxnId="{348F8D88-DAB0-44B9-AC8B-6091FAA62761}">
      <dgm:prSet/>
      <dgm:spPr/>
      <dgm:t>
        <a:bodyPr/>
        <a:lstStyle/>
        <a:p>
          <a:endParaRPr lang="es-CL"/>
        </a:p>
      </dgm:t>
    </dgm:pt>
    <dgm:pt modelId="{4E3AC541-8967-4403-8CBB-6E69F3C3DEE1}">
      <dgm:prSet custT="1"/>
      <dgm:spPr/>
      <dgm:t>
        <a:bodyPr/>
        <a:lstStyle/>
        <a:p>
          <a:pPr algn="ctr">
            <a:buFont typeface="Arial" panose="020B0604020202020204" pitchFamily="34" charset="0"/>
            <a:buChar char="•"/>
          </a:pPr>
          <a:r>
            <a:rPr lang="es-CL" sz="1200" dirty="0">
              <a:solidFill>
                <a:schemeClr val="tx1"/>
              </a:solidFill>
              <a:effectLst/>
              <a:latin typeface="+mj-lt"/>
              <a:ea typeface="Open Sans" pitchFamily="2" charset="0"/>
              <a:cs typeface="Mangal" panose="02040503050203030202" pitchFamily="18" charset="0"/>
            </a:rPr>
            <a:t>Desarrollo de modelo de negocio, versión  2  </a:t>
          </a:r>
          <a:r>
            <a:rPr lang="es-CL" sz="1200" dirty="0">
              <a:solidFill>
                <a:schemeClr val="tx1"/>
              </a:solidFill>
              <a:effectLst/>
              <a:highlight>
                <a:srgbClr val="F2F2F2"/>
              </a:highlight>
              <a:latin typeface="+mj-lt"/>
              <a:ea typeface="Open Sans" pitchFamily="2" charset="0"/>
              <a:cs typeface="Mangal" panose="02040503050203030202" pitchFamily="18" charset="0"/>
            </a:rPr>
            <a:t>(90 min.)</a:t>
          </a:r>
          <a:endParaRPr lang="es-CL" sz="1200" dirty="0">
            <a:solidFill>
              <a:schemeClr val="tx1"/>
            </a:solidFill>
            <a:latin typeface="+mj-lt"/>
          </a:endParaRPr>
        </a:p>
      </dgm:t>
    </dgm:pt>
    <dgm:pt modelId="{381F2309-3DDA-485E-B161-D7CC48E56C58}" type="parTrans" cxnId="{3378C922-6670-4091-99DB-0D0E7A5917BA}">
      <dgm:prSet/>
      <dgm:spPr/>
      <dgm:t>
        <a:bodyPr/>
        <a:lstStyle/>
        <a:p>
          <a:endParaRPr lang="es-CL"/>
        </a:p>
      </dgm:t>
    </dgm:pt>
    <dgm:pt modelId="{884CEB2B-5F00-4822-9C28-D256FD408467}" type="sibTrans" cxnId="{3378C922-6670-4091-99DB-0D0E7A5917BA}">
      <dgm:prSet/>
      <dgm:spPr/>
      <dgm:t>
        <a:bodyPr/>
        <a:lstStyle/>
        <a:p>
          <a:endParaRPr lang="es-CL"/>
        </a:p>
      </dgm:t>
    </dgm:pt>
    <dgm:pt modelId="{D6579DED-75F0-44CA-8790-5C109FAC2AB3}" type="pres">
      <dgm:prSet presAssocID="{F84326D3-9FC4-48DC-B137-703EA6D12C9C}" presName="Name0" presStyleCnt="0">
        <dgm:presLayoutVars>
          <dgm:dir/>
          <dgm:animLvl val="lvl"/>
          <dgm:resizeHandles val="exact"/>
        </dgm:presLayoutVars>
      </dgm:prSet>
      <dgm:spPr/>
    </dgm:pt>
    <dgm:pt modelId="{61B352A8-6AE7-47F7-9E5C-8A617C464EEC}" type="pres">
      <dgm:prSet presAssocID="{E47F4684-6E1A-4B4C-BDF0-BBDB3750B20A}" presName="composite" presStyleCnt="0"/>
      <dgm:spPr/>
    </dgm:pt>
    <dgm:pt modelId="{E4A28209-F5F2-4F73-AC69-1CC5B839E594}" type="pres">
      <dgm:prSet presAssocID="{E47F4684-6E1A-4B4C-BDF0-BBDB3750B20A}" presName="parTx" presStyleLbl="alignNode1" presStyleIdx="0" presStyleCnt="5">
        <dgm:presLayoutVars>
          <dgm:chMax val="0"/>
          <dgm:chPref val="0"/>
          <dgm:bulletEnabled val="1"/>
        </dgm:presLayoutVars>
      </dgm:prSet>
      <dgm:spPr/>
    </dgm:pt>
    <dgm:pt modelId="{E4B51F50-7090-44B1-BA1B-7330AB66F255}" type="pres">
      <dgm:prSet presAssocID="{E47F4684-6E1A-4B4C-BDF0-BBDB3750B20A}" presName="desTx" presStyleLbl="alignAccFollowNode1" presStyleIdx="0" presStyleCnt="5">
        <dgm:presLayoutVars>
          <dgm:bulletEnabled val="1"/>
        </dgm:presLayoutVars>
      </dgm:prSet>
      <dgm:spPr/>
    </dgm:pt>
    <dgm:pt modelId="{3883121D-1002-4B2C-9879-777B6F27FDE6}" type="pres">
      <dgm:prSet presAssocID="{9A3AB2CF-2BBB-4E88-997F-E12A47A29C3D}" presName="space" presStyleCnt="0"/>
      <dgm:spPr/>
    </dgm:pt>
    <dgm:pt modelId="{8A37B5EC-266F-4121-A47F-496B00CB77CE}" type="pres">
      <dgm:prSet presAssocID="{0B4C5F6B-3C99-4276-BEDD-C36040F6D998}" presName="composite" presStyleCnt="0"/>
      <dgm:spPr/>
    </dgm:pt>
    <dgm:pt modelId="{7E8FD255-A98B-43BE-8534-BA4F4AB48EA5}" type="pres">
      <dgm:prSet presAssocID="{0B4C5F6B-3C99-4276-BEDD-C36040F6D998}" presName="parTx" presStyleLbl="alignNode1" presStyleIdx="1" presStyleCnt="5">
        <dgm:presLayoutVars>
          <dgm:chMax val="0"/>
          <dgm:chPref val="0"/>
          <dgm:bulletEnabled val="1"/>
        </dgm:presLayoutVars>
      </dgm:prSet>
      <dgm:spPr/>
    </dgm:pt>
    <dgm:pt modelId="{7AC972F5-2883-4D1F-8282-1234685ACCBA}" type="pres">
      <dgm:prSet presAssocID="{0B4C5F6B-3C99-4276-BEDD-C36040F6D998}" presName="desTx" presStyleLbl="alignAccFollowNode1" presStyleIdx="1" presStyleCnt="5">
        <dgm:presLayoutVars>
          <dgm:bulletEnabled val="1"/>
        </dgm:presLayoutVars>
      </dgm:prSet>
      <dgm:spPr/>
    </dgm:pt>
    <dgm:pt modelId="{AB7966A2-2C5A-4B54-8052-EB534F738F39}" type="pres">
      <dgm:prSet presAssocID="{5364F122-DC47-48CD-A2DA-4385A3E38D9D}" presName="space" presStyleCnt="0"/>
      <dgm:spPr/>
    </dgm:pt>
    <dgm:pt modelId="{EBB1BAD3-EE7A-4BB8-B0E7-9994FCAA8D31}" type="pres">
      <dgm:prSet presAssocID="{E3EAB637-2669-4612-A062-816639B15BBF}" presName="composite" presStyleCnt="0"/>
      <dgm:spPr/>
    </dgm:pt>
    <dgm:pt modelId="{7D6E9053-392B-43A9-9EE8-B413F09DDF65}" type="pres">
      <dgm:prSet presAssocID="{E3EAB637-2669-4612-A062-816639B15BBF}" presName="parTx" presStyleLbl="alignNode1" presStyleIdx="2" presStyleCnt="5">
        <dgm:presLayoutVars>
          <dgm:chMax val="0"/>
          <dgm:chPref val="0"/>
          <dgm:bulletEnabled val="1"/>
        </dgm:presLayoutVars>
      </dgm:prSet>
      <dgm:spPr/>
    </dgm:pt>
    <dgm:pt modelId="{E9CB0546-CE09-43D2-B479-C11E2C43DBC2}" type="pres">
      <dgm:prSet presAssocID="{E3EAB637-2669-4612-A062-816639B15BBF}" presName="desTx" presStyleLbl="alignAccFollowNode1" presStyleIdx="2" presStyleCnt="5">
        <dgm:presLayoutVars>
          <dgm:bulletEnabled val="1"/>
        </dgm:presLayoutVars>
      </dgm:prSet>
      <dgm:spPr/>
    </dgm:pt>
    <dgm:pt modelId="{7795BDB5-1BF8-494F-90B8-8B176946E593}" type="pres">
      <dgm:prSet presAssocID="{F29D1EED-661F-4AB8-AEB1-2BB990EBB5CF}" presName="space" presStyleCnt="0"/>
      <dgm:spPr/>
    </dgm:pt>
    <dgm:pt modelId="{423FC97A-449A-447A-8928-3862DE8D34A2}" type="pres">
      <dgm:prSet presAssocID="{BA54ED9F-2E4A-4127-9CE7-012223C94A56}" presName="composite" presStyleCnt="0"/>
      <dgm:spPr/>
    </dgm:pt>
    <dgm:pt modelId="{75F4306E-835E-475A-83F2-ADCE119E00A0}" type="pres">
      <dgm:prSet presAssocID="{BA54ED9F-2E4A-4127-9CE7-012223C94A56}" presName="parTx" presStyleLbl="alignNode1" presStyleIdx="3" presStyleCnt="5">
        <dgm:presLayoutVars>
          <dgm:chMax val="0"/>
          <dgm:chPref val="0"/>
          <dgm:bulletEnabled val="1"/>
        </dgm:presLayoutVars>
      </dgm:prSet>
      <dgm:spPr/>
    </dgm:pt>
    <dgm:pt modelId="{35989043-0FE5-4DF2-AC23-5AE02CF75523}" type="pres">
      <dgm:prSet presAssocID="{BA54ED9F-2E4A-4127-9CE7-012223C94A56}" presName="desTx" presStyleLbl="alignAccFollowNode1" presStyleIdx="3" presStyleCnt="5">
        <dgm:presLayoutVars>
          <dgm:bulletEnabled val="1"/>
        </dgm:presLayoutVars>
      </dgm:prSet>
      <dgm:spPr/>
    </dgm:pt>
    <dgm:pt modelId="{DE83925C-E1B7-4A23-8A13-9778C3184D36}" type="pres">
      <dgm:prSet presAssocID="{FFC4C4A1-5779-465F-8945-31284804A4E8}" presName="space" presStyleCnt="0"/>
      <dgm:spPr/>
    </dgm:pt>
    <dgm:pt modelId="{48E1CE82-A7D7-4DC3-8DE3-4CB51E06E65F}" type="pres">
      <dgm:prSet presAssocID="{AC41695F-9AC8-4EBC-B00F-20426A7C1D53}" presName="composite" presStyleCnt="0"/>
      <dgm:spPr/>
    </dgm:pt>
    <dgm:pt modelId="{CD1EEC10-D43E-4EE7-94DE-61CBC073507F}" type="pres">
      <dgm:prSet presAssocID="{AC41695F-9AC8-4EBC-B00F-20426A7C1D53}" presName="parTx" presStyleLbl="alignNode1" presStyleIdx="4" presStyleCnt="5">
        <dgm:presLayoutVars>
          <dgm:chMax val="0"/>
          <dgm:chPref val="0"/>
          <dgm:bulletEnabled val="1"/>
        </dgm:presLayoutVars>
      </dgm:prSet>
      <dgm:spPr/>
    </dgm:pt>
    <dgm:pt modelId="{20A12B2F-2E10-471D-99E9-E40711CB68EB}" type="pres">
      <dgm:prSet presAssocID="{AC41695F-9AC8-4EBC-B00F-20426A7C1D53}" presName="desTx" presStyleLbl="alignAccFollowNode1" presStyleIdx="4" presStyleCnt="5">
        <dgm:presLayoutVars>
          <dgm:bulletEnabled val="1"/>
        </dgm:presLayoutVars>
      </dgm:prSet>
      <dgm:spPr/>
    </dgm:pt>
  </dgm:ptLst>
  <dgm:cxnLst>
    <dgm:cxn modelId="{CBE9A700-7C97-4E1F-A9EF-11A86E3C8D5B}" type="presOf" srcId="{04681D30-59FF-4CFC-8245-582044466546}" destId="{E4B51F50-7090-44B1-BA1B-7330AB66F255}" srcOrd="0" destOrd="0" presId="urn:microsoft.com/office/officeart/2005/8/layout/hList1"/>
    <dgm:cxn modelId="{834A3F01-389C-4834-A96A-ABBE4C00FFC2}" srcId="{63F364A7-B0E3-4ECD-B17B-4459682F8DCE}" destId="{176AAB28-FC2A-43E1-8554-2346162612CA}" srcOrd="2" destOrd="0" parTransId="{6F749AD6-351B-42BC-8C99-D81D528FBBDD}" sibTransId="{37E7AECB-7575-4C64-BA21-22C15B4D62F2}"/>
    <dgm:cxn modelId="{C9BBF202-02D7-426A-846B-56FAA27BD9D9}" type="presOf" srcId="{F84326D3-9FC4-48DC-B137-703EA6D12C9C}" destId="{D6579DED-75F0-44CA-8790-5C109FAC2AB3}" srcOrd="0" destOrd="0" presId="urn:microsoft.com/office/officeart/2005/8/layout/hList1"/>
    <dgm:cxn modelId="{172B6703-2EA1-4223-BD67-59C7D83C08FA}" srcId="{AC41695F-9AC8-4EBC-B00F-20426A7C1D53}" destId="{E828105F-8E1A-44B7-B2F6-246B1CBEA2AD}" srcOrd="0" destOrd="0" parTransId="{13ADD0E1-F91A-458F-A92A-A8E9FABBCC09}" sibTransId="{89015691-373B-4DC2-99A9-B18423A6FB1A}"/>
    <dgm:cxn modelId="{6989B403-FF78-442C-B8D9-5A2F9B995E0F}" type="presOf" srcId="{A5CE5C7C-FFAE-4939-A435-C08A08B5D09D}" destId="{E4B51F50-7090-44B1-BA1B-7330AB66F255}" srcOrd="0" destOrd="4" presId="urn:microsoft.com/office/officeart/2005/8/layout/hList1"/>
    <dgm:cxn modelId="{A37A0011-345C-41EE-845A-581BB7D81197}" type="presOf" srcId="{292E9D46-8B04-43ED-806F-A915587AB91F}" destId="{20A12B2F-2E10-471D-99E9-E40711CB68EB}" srcOrd="0" destOrd="5" presId="urn:microsoft.com/office/officeart/2005/8/layout/hList1"/>
    <dgm:cxn modelId="{81B56511-EA1C-4BFA-899E-92013ED37CFB}" type="presOf" srcId="{3F707A21-2CE3-43FB-A4F2-1931769CBB0C}" destId="{7AC972F5-2883-4D1F-8282-1234685ACCBA}" srcOrd="0" destOrd="12" presId="urn:microsoft.com/office/officeart/2005/8/layout/hList1"/>
    <dgm:cxn modelId="{E5F21F12-6B3F-4E4F-8C3F-65D45A750691}" type="presOf" srcId="{D84A22EC-A276-4B95-8009-D28813386A4C}" destId="{35989043-0FE5-4DF2-AC23-5AE02CF75523}" srcOrd="0" destOrd="1" presId="urn:microsoft.com/office/officeart/2005/8/layout/hList1"/>
    <dgm:cxn modelId="{41C22112-D11B-4AF6-9478-EA19763278F2}" type="presOf" srcId="{06CA4360-040C-4F22-8442-6B1ED6B39A81}" destId="{7AC972F5-2883-4D1F-8282-1234685ACCBA}" srcOrd="0" destOrd="7" presId="urn:microsoft.com/office/officeart/2005/8/layout/hList1"/>
    <dgm:cxn modelId="{008AAC13-E3D3-4558-8D60-4D9FB3A9E7EE}" type="presOf" srcId="{D8A25BE4-997C-4F38-B1A4-D15331406EA4}" destId="{20A12B2F-2E10-471D-99E9-E40711CB68EB}" srcOrd="0" destOrd="3" presId="urn:microsoft.com/office/officeart/2005/8/layout/hList1"/>
    <dgm:cxn modelId="{5B66D814-D518-427B-9892-9B2CA5DCCB87}" srcId="{E47F4684-6E1A-4B4C-BDF0-BBDB3750B20A}" destId="{56A3500B-A501-427E-BB6E-67A4DB8C393C}" srcOrd="3" destOrd="0" parTransId="{5A581D36-1676-4928-B521-92E6D3FBF901}" sibTransId="{0CDD2233-61EB-4AFE-90CB-051225805EE0}"/>
    <dgm:cxn modelId="{1109FC14-B803-46CB-8CC8-DD83F7D692DF}" srcId="{4AEEE726-920D-4F3B-A778-F820D52A5985}" destId="{10B4746F-5203-482F-B7C3-B548D0908688}" srcOrd="0" destOrd="0" parTransId="{AFA37C2A-7235-4A34-8DEC-EBDB43EBE9D3}" sibTransId="{67E024B9-BF26-49D8-B1EE-EE8C8ADA1193}"/>
    <dgm:cxn modelId="{1C460A18-1AF7-4320-AC79-3CE3806C8850}" type="presOf" srcId="{A6F05D22-062E-4704-9E97-A51BD0A02826}" destId="{7AC972F5-2883-4D1F-8282-1234685ACCBA}" srcOrd="0" destOrd="10" presId="urn:microsoft.com/office/officeart/2005/8/layout/hList1"/>
    <dgm:cxn modelId="{CC2BD118-AB7E-46CE-BE9E-A923382E03AF}" type="presOf" srcId="{5BD8E3FA-8B3C-4DAB-9BC5-50DC4DF67376}" destId="{20A12B2F-2E10-471D-99E9-E40711CB68EB}" srcOrd="0" destOrd="4" presId="urn:microsoft.com/office/officeart/2005/8/layout/hList1"/>
    <dgm:cxn modelId="{6336A619-24F4-4F9A-9522-96ACF1B963C4}" type="presOf" srcId="{13F2E548-F02C-4A45-B852-94DE41D2F691}" destId="{E9CB0546-CE09-43D2-B479-C11E2C43DBC2}" srcOrd="0" destOrd="1" presId="urn:microsoft.com/office/officeart/2005/8/layout/hList1"/>
    <dgm:cxn modelId="{FBB8711A-33D9-47CE-BA54-E0B72ED8FCEF}" srcId="{7BB5FAC8-9A75-4AB7-B772-837F777E6087}" destId="{A6F05D22-062E-4704-9E97-A51BD0A02826}" srcOrd="1" destOrd="0" parTransId="{8BC415FE-A1C4-410F-BCC1-044E7DDD4C4D}" sibTransId="{AD27B05D-AD86-46A0-B55D-B002D7B6BEA1}"/>
    <dgm:cxn modelId="{9537A91C-8838-404D-B73A-E61F21BFA8F4}" type="presOf" srcId="{5139EC26-E9E8-4988-BE09-40779622CE59}" destId="{E4B51F50-7090-44B1-BA1B-7330AB66F255}" srcOrd="0" destOrd="1" presId="urn:microsoft.com/office/officeart/2005/8/layout/hList1"/>
    <dgm:cxn modelId="{3BAFAD20-C40A-440C-8180-90C0680DB118}" type="presOf" srcId="{4E3AC541-8967-4403-8CBB-6E69F3C3DEE1}" destId="{35989043-0FE5-4DF2-AC23-5AE02CF75523}" srcOrd="0" destOrd="8" presId="urn:microsoft.com/office/officeart/2005/8/layout/hList1"/>
    <dgm:cxn modelId="{3378C922-6670-4091-99DB-0D0E7A5917BA}" srcId="{BA54ED9F-2E4A-4127-9CE7-012223C94A56}" destId="{4E3AC541-8967-4403-8CBB-6E69F3C3DEE1}" srcOrd="4" destOrd="0" parTransId="{381F2309-3DDA-485E-B161-D7CC48E56C58}" sibTransId="{884CEB2B-5F00-4822-9C28-D256FD408467}"/>
    <dgm:cxn modelId="{EE7ACD25-BD61-43B9-A704-0F92A5BC9880}" type="presOf" srcId="{B4E9BF11-54E7-4F7B-9CA0-4FF0DC489012}" destId="{E4B51F50-7090-44B1-BA1B-7330AB66F255}" srcOrd="0" destOrd="6" presId="urn:microsoft.com/office/officeart/2005/8/layout/hList1"/>
    <dgm:cxn modelId="{DC3E4026-7C53-4D4E-8B1E-D9396B8974BF}" type="presOf" srcId="{5FFC85B5-9103-46CC-BA3B-951512C02711}" destId="{20A12B2F-2E10-471D-99E9-E40711CB68EB}" srcOrd="0" destOrd="2" presId="urn:microsoft.com/office/officeart/2005/8/layout/hList1"/>
    <dgm:cxn modelId="{16E17926-C3CB-4F89-9FB4-D1B77CFEBAD1}" type="presOf" srcId="{EC37DD99-329B-437E-B731-C67505155A09}" destId="{7AC972F5-2883-4D1F-8282-1234685ACCBA}" srcOrd="0" destOrd="1" presId="urn:microsoft.com/office/officeart/2005/8/layout/hList1"/>
    <dgm:cxn modelId="{71E7B726-8FEB-4A67-BA4B-2FE80EE7A86D}" type="presOf" srcId="{78308C2C-BFF7-4AFB-986E-0633DB0CAF06}" destId="{35989043-0FE5-4DF2-AC23-5AE02CF75523}" srcOrd="0" destOrd="6" presId="urn:microsoft.com/office/officeart/2005/8/layout/hList1"/>
    <dgm:cxn modelId="{4E7F7628-6F32-4CFE-A305-DEA90F369712}" srcId="{E47F4684-6E1A-4B4C-BDF0-BBDB3750B20A}" destId="{B4E9BF11-54E7-4F7B-9CA0-4FF0DC489012}" srcOrd="2" destOrd="0" parTransId="{00AF9FAF-2F0A-42A5-8071-5F833E09C6EF}" sibTransId="{D882215F-2FCD-4E20-8BE4-0A7CFD6CAAE1}"/>
    <dgm:cxn modelId="{14D57030-7ABE-40B2-B3A7-E30AFF430C86}" srcId="{0B4C5F6B-3C99-4276-BEDD-C36040F6D998}" destId="{7BB5FAC8-9A75-4AB7-B772-837F777E6087}" srcOrd="3" destOrd="0" parTransId="{8971C2C2-270F-4513-918B-F025B86C682F}" sibTransId="{31F96C2B-8D71-41F6-8475-7030C1E2C4C6}"/>
    <dgm:cxn modelId="{6AD22234-5C48-42BF-958C-DF1542E933F8}" type="presOf" srcId="{B9A1E1C1-9853-4B92-BE4A-871509DC1FFB}" destId="{35989043-0FE5-4DF2-AC23-5AE02CF75523}" srcOrd="0" destOrd="3" presId="urn:microsoft.com/office/officeart/2005/8/layout/hList1"/>
    <dgm:cxn modelId="{2CBB2435-864F-4C9B-859D-2729BE1EC9D1}" srcId="{E47F4684-6E1A-4B4C-BDF0-BBDB3750B20A}" destId="{A5CE5C7C-FFAE-4939-A435-C08A08B5D09D}" srcOrd="1" destOrd="0" parTransId="{0DB1EABB-38FB-4811-B27F-8E1FC261CF8A}" sibTransId="{AD47A486-26AD-45F6-828C-11FEB361AD54}"/>
    <dgm:cxn modelId="{F2278135-20B8-4928-958B-58087BC89DE1}" srcId="{04681D30-59FF-4CFC-8245-582044466546}" destId="{647E57A4-20E3-45BC-BD6D-99FC110F31EF}" srcOrd="1" destOrd="0" parTransId="{94DA214F-00CB-43BF-A5F3-90AD5846047C}" sibTransId="{519C5145-D9A8-440D-B476-51DAB4DE7CF3}"/>
    <dgm:cxn modelId="{80EC843A-5C0C-45FE-97AF-F9BF90092681}" srcId="{ABBCEC86-93DA-45D6-996D-27E8D0F6414F}" destId="{06CA4360-040C-4F22-8442-6B1ED6B39A81}" srcOrd="2" destOrd="0" parTransId="{17091DA4-80DF-4185-B1BE-21D9F5A04C9F}" sibTransId="{93DEF155-3697-4FF3-B53C-9AD8E71D3CC0}"/>
    <dgm:cxn modelId="{E0B9F83A-5114-42B0-A5A5-9252E6E9C2A9}" srcId="{F84326D3-9FC4-48DC-B137-703EA6D12C9C}" destId="{AC41695F-9AC8-4EBC-B00F-20426A7C1D53}" srcOrd="4" destOrd="0" parTransId="{8C8E32F7-158B-4DB7-A6E2-EF7D8A4B2612}" sibTransId="{9F2A7EC1-3B7F-4FC9-B4EB-FE4DD79E5C00}"/>
    <dgm:cxn modelId="{93495D61-F710-4055-B36C-6E471633FD8C}" srcId="{0B4C5F6B-3C99-4276-BEDD-C36040F6D998}" destId="{29FBD97F-AF55-4730-A476-CE7D08D830EA}" srcOrd="4" destOrd="0" parTransId="{02B909A2-CC27-4E25-A3D8-D13AABE648EF}" sibTransId="{CEC3438C-D06F-4256-8F00-49EC9F0E4E2E}"/>
    <dgm:cxn modelId="{4FF86141-99A9-4413-A2E9-E95018B95211}" srcId="{63F364A7-B0E3-4ECD-B17B-4459682F8DCE}" destId="{2D3C52FA-4488-4DDC-BA15-3363611D5386}" srcOrd="1" destOrd="0" parTransId="{9866A874-04CD-4F9A-9864-A90B6A83A1CE}" sibTransId="{C0B5BA39-58BA-46C8-B635-62D1847EC5A0}"/>
    <dgm:cxn modelId="{FBCF4942-61D5-44B8-90F5-3B545B9B0564}" srcId="{BA54ED9F-2E4A-4127-9CE7-012223C94A56}" destId="{B0D7E8AE-17ED-4069-BEDF-7CAA5CE3F4D1}" srcOrd="3" destOrd="0" parTransId="{C600A8A2-8B1B-40B0-B441-AF442B9A4284}" sibTransId="{DB4F6852-B22D-418B-A89A-DCB76D1E75EF}"/>
    <dgm:cxn modelId="{4C9AB863-3185-4A4B-A40E-D9CC50FC3779}" type="presOf" srcId="{BD24125F-4392-410B-9D9D-9B7DB84B4ED9}" destId="{7AC972F5-2883-4D1F-8282-1234685ACCBA}" srcOrd="0" destOrd="6" presId="urn:microsoft.com/office/officeart/2005/8/layout/hList1"/>
    <dgm:cxn modelId="{BA576066-522D-4E0B-8574-A25A1126624B}" srcId="{F84326D3-9FC4-48DC-B137-703EA6D12C9C}" destId="{0B4C5F6B-3C99-4276-BEDD-C36040F6D998}" srcOrd="1" destOrd="0" parTransId="{B3C76931-3C31-4D98-9E70-D7D91EEFE6AC}" sibTransId="{5364F122-DC47-48CD-A2DA-4385A3E38D9D}"/>
    <dgm:cxn modelId="{D82CC548-D65B-44E0-BEC0-D7FA91CB50B6}" srcId="{23769C14-DD73-4AAB-83BC-1C0F7F34CCED}" destId="{A20642FA-DB99-47F4-ACD4-779F90929B86}" srcOrd="0" destOrd="0" parTransId="{60DFD3F3-1ABD-424F-B323-A667D3BCF65F}" sibTransId="{9BE2E7E6-D022-42B7-8033-85DAB2455094}"/>
    <dgm:cxn modelId="{0DF09869-4D72-4252-A508-30C4E5AEB9EE}" type="presOf" srcId="{E47F4684-6E1A-4B4C-BDF0-BBDB3750B20A}" destId="{E4A28209-F5F2-4F73-AC69-1CC5B839E594}" srcOrd="0" destOrd="0" presId="urn:microsoft.com/office/officeart/2005/8/layout/hList1"/>
    <dgm:cxn modelId="{C84C2F6A-F5AF-4413-9BA2-E40083036589}" srcId="{ABBCEC86-93DA-45D6-996D-27E8D0F6414F}" destId="{BD24125F-4392-410B-9D9D-9B7DB84B4ED9}" srcOrd="1" destOrd="0" parTransId="{DDFB4D0B-3826-40EB-B235-2DDB69BD8D79}" sibTransId="{F6DC178B-3101-4658-9105-A9E6CC0653D6}"/>
    <dgm:cxn modelId="{F117DF6A-6E3E-40D8-B5DC-E83783D05E0C}" type="presOf" srcId="{D1C45B3D-EE1E-4727-9AAB-4559CB78F457}" destId="{7AC972F5-2883-4D1F-8282-1234685ACCBA}" srcOrd="0" destOrd="2" presId="urn:microsoft.com/office/officeart/2005/8/layout/hList1"/>
    <dgm:cxn modelId="{C03B9A6B-7549-4165-9F06-84DE4D52DAD5}" srcId="{AC41695F-9AC8-4EBC-B00F-20426A7C1D53}" destId="{D8A25BE4-997C-4F38-B1A4-D15331406EA4}" srcOrd="1" destOrd="0" parTransId="{F67BEBA8-58E3-461A-B38A-9D2B4A3A9FEA}" sibTransId="{E1D3B7C3-F890-44CD-B464-DB522B99DB73}"/>
    <dgm:cxn modelId="{74D80D4C-46F7-45C0-AD16-EA7D62ED358D}" type="presOf" srcId="{E3EAB637-2669-4612-A062-816639B15BBF}" destId="{7D6E9053-392B-43A9-9EE8-B413F09DDF65}" srcOrd="0" destOrd="0" presId="urn:microsoft.com/office/officeart/2005/8/layout/hList1"/>
    <dgm:cxn modelId="{894C1C6D-4DF3-4D0D-B92A-480E8C4D95E1}" type="presOf" srcId="{176AAB28-FC2A-43E1-8554-2346162612CA}" destId="{E9CB0546-CE09-43D2-B479-C11E2C43DBC2}" srcOrd="0" destOrd="7" presId="urn:microsoft.com/office/officeart/2005/8/layout/hList1"/>
    <dgm:cxn modelId="{C766A44F-854D-487B-86FF-9708FFA30021}" srcId="{B6F353B6-4D26-4BAC-8EF0-095736A408DB}" destId="{13F2E548-F02C-4A45-B852-94DE41D2F691}" srcOrd="0" destOrd="0" parTransId="{E2C59DB0-60B3-43EE-AE4D-5838AE2E7E77}" sibTransId="{29E0DFAC-2572-42F6-BD4D-293C2ACC41C8}"/>
    <dgm:cxn modelId="{6D75C94F-E24A-4B30-A9E8-9AB764C19B14}" type="presOf" srcId="{56A3500B-A501-427E-BB6E-67A4DB8C393C}" destId="{E4B51F50-7090-44B1-BA1B-7330AB66F255}" srcOrd="0" destOrd="7" presId="urn:microsoft.com/office/officeart/2005/8/layout/hList1"/>
    <dgm:cxn modelId="{78042650-C770-47F7-A306-8951D9623EF0}" type="presOf" srcId="{63F364A7-B0E3-4ECD-B17B-4459682F8DCE}" destId="{E9CB0546-CE09-43D2-B479-C11E2C43DBC2}" srcOrd="0" destOrd="4" presId="urn:microsoft.com/office/officeart/2005/8/layout/hList1"/>
    <dgm:cxn modelId="{13698470-B920-4ADB-B9D1-3D062BC8ED71}" srcId="{E828105F-8E1A-44B7-B2F6-246B1CBEA2AD}" destId="{408A4F90-C91E-40B9-A041-D6263B1CEAB0}" srcOrd="0" destOrd="0" parTransId="{533E7935-4C74-4563-B069-8C0E908398EB}" sibTransId="{D610EF33-4056-4FF9-BBEB-7F63DCC9CD05}"/>
    <dgm:cxn modelId="{C1A41271-4C8F-4E29-A5D8-30BA404FD32B}" type="presOf" srcId="{AC2D5872-F923-4037-9BE1-A77A6143030E}" destId="{E9CB0546-CE09-43D2-B479-C11E2C43DBC2}" srcOrd="0" destOrd="5" presId="urn:microsoft.com/office/officeart/2005/8/layout/hList1"/>
    <dgm:cxn modelId="{959C4353-B0F5-45C7-80A2-362B72037AF8}" srcId="{0B4C5F6B-3C99-4276-BEDD-C36040F6D998}" destId="{C1E9D806-BA3B-4EBD-BCEE-B896C094F4A8}" srcOrd="0" destOrd="0" parTransId="{354F576B-03EA-4DE9-832B-95798CB269D0}" sibTransId="{09FE8383-1930-42E7-A913-A876264AF5CA}"/>
    <dgm:cxn modelId="{3D911474-7D15-4563-A49C-0EEC39B4A289}" srcId="{3B28707A-0638-4B19-9957-C9ADD3CEABB9}" destId="{D84A22EC-A276-4B95-8009-D28813386A4C}" srcOrd="0" destOrd="0" parTransId="{ACDA3A39-A4DC-4C76-80E7-CB5DC4487F6F}" sibTransId="{1770E2A0-7380-40E4-9189-26C213C128A3}"/>
    <dgm:cxn modelId="{0921F254-02B8-434E-9530-2536FC955720}" srcId="{C1E9D806-BA3B-4EBD-BCEE-B896C094F4A8}" destId="{EC37DD99-329B-437E-B731-C67505155A09}" srcOrd="0" destOrd="0" parTransId="{BD74AFE2-AFA2-469D-82E8-54E8B108EA19}" sibTransId="{AFB4D948-D60C-4DA6-AA6A-8C10C6C8F149}"/>
    <dgm:cxn modelId="{E5587176-5A64-460D-85C3-FC310A1325C5}" srcId="{E3EAB637-2669-4612-A062-816639B15BBF}" destId="{4AEEE726-920D-4F3B-A778-F820D52A5985}" srcOrd="2" destOrd="0" parTransId="{4F2FB6AF-1BCD-4FEA-9BC3-3965DBF969D5}" sibTransId="{DF03F709-CEAC-4DBA-B24E-69468BBE01B3}"/>
    <dgm:cxn modelId="{3FB46A7A-2904-477E-8B81-54306F6768FA}" type="presOf" srcId="{B6F353B6-4D26-4BAC-8EF0-095736A408DB}" destId="{E9CB0546-CE09-43D2-B479-C11E2C43DBC2}" srcOrd="0" destOrd="0" presId="urn:microsoft.com/office/officeart/2005/8/layout/hList1"/>
    <dgm:cxn modelId="{664C9A5A-0089-4D4B-B3CD-1E590DC6C01C}" type="presOf" srcId="{61959C48-0DDF-4BC8-B2CB-B357FFC6B9EF}" destId="{E9CB0546-CE09-43D2-B479-C11E2C43DBC2}" srcOrd="0" destOrd="3" presId="urn:microsoft.com/office/officeart/2005/8/layout/hList1"/>
    <dgm:cxn modelId="{68149D7A-D4AB-40CB-8D41-AC55D096CAFA}" type="presOf" srcId="{23769C14-DD73-4AAB-83BC-1C0F7F34CCED}" destId="{20A12B2F-2E10-471D-99E9-E40711CB68EB}" srcOrd="0" destOrd="6" presId="urn:microsoft.com/office/officeart/2005/8/layout/hList1"/>
    <dgm:cxn modelId="{70381A82-8C4F-4E5C-9179-1AFB19843EFC}" type="presOf" srcId="{A20642FA-DB99-47F4-ACD4-779F90929B86}" destId="{20A12B2F-2E10-471D-99E9-E40711CB68EB}" srcOrd="0" destOrd="7" presId="urn:microsoft.com/office/officeart/2005/8/layout/hList1"/>
    <dgm:cxn modelId="{C8000986-E43C-4575-9C6B-EDBCA760FD1D}" srcId="{E3EAB637-2669-4612-A062-816639B15BBF}" destId="{63F364A7-B0E3-4ECD-B17B-4459682F8DCE}" srcOrd="1" destOrd="0" parTransId="{462F7783-9A69-477F-94B7-14B3205726A0}" sibTransId="{55BE5EE2-CB64-4659-A9C2-E9124D2153FC}"/>
    <dgm:cxn modelId="{C0B53F87-8482-45D7-9D88-5C0C9A17CF30}" srcId="{B6F353B6-4D26-4BAC-8EF0-095736A408DB}" destId="{C68D75B6-6922-4EA6-86F3-E75C46491F14}" srcOrd="1" destOrd="0" parTransId="{0F88C5AB-DA10-4B8B-9597-6550422BC4F3}" sibTransId="{3F5B851A-A0B8-4865-8987-D2B38280E1F4}"/>
    <dgm:cxn modelId="{58B3B587-2239-4683-8856-6157EECC8650}" type="presOf" srcId="{647E57A4-20E3-45BC-BD6D-99FC110F31EF}" destId="{E4B51F50-7090-44B1-BA1B-7330AB66F255}" srcOrd="0" destOrd="2" presId="urn:microsoft.com/office/officeart/2005/8/layout/hList1"/>
    <dgm:cxn modelId="{BBDDF487-DAD8-4084-B19A-1141D3C712E1}" type="presOf" srcId="{BA54ED9F-2E4A-4127-9CE7-012223C94A56}" destId="{75F4306E-835E-475A-83F2-ADCE119E00A0}" srcOrd="0" destOrd="0" presId="urn:microsoft.com/office/officeart/2005/8/layout/hList1"/>
    <dgm:cxn modelId="{348F8D88-DAB0-44B9-AC8B-6091FAA62761}" srcId="{FCE6872E-F2A3-437C-9CC2-060EEEB470A5}" destId="{78308C2C-BFF7-4AFB-986E-0633DB0CAF06}" srcOrd="1" destOrd="0" parTransId="{C1046FA2-7348-403D-BF6A-E92B356A2768}" sibTransId="{5F567FEF-B459-41FA-B25A-85671274BD04}"/>
    <dgm:cxn modelId="{1115768C-5EFF-473C-BFFB-C52C9CDBC843}" type="presOf" srcId="{CDA6D061-7CFC-4C84-8E1B-5DF250C81711}" destId="{7AC972F5-2883-4D1F-8282-1234685ACCBA}" srcOrd="0" destOrd="9" presId="urn:microsoft.com/office/officeart/2005/8/layout/hList1"/>
    <dgm:cxn modelId="{74293390-17AD-4A5B-8EDB-FCBEF2B13C3D}" srcId="{0B4C5F6B-3C99-4276-BEDD-C36040F6D998}" destId="{ABBCEC86-93DA-45D6-996D-27E8D0F6414F}" srcOrd="2" destOrd="0" parTransId="{D3CA38F4-8CA9-4FD6-8F17-550762444F00}" sibTransId="{54F31B2E-E0EB-4482-9CA2-6C4E49E68B99}"/>
    <dgm:cxn modelId="{ABFD3893-667F-4434-9961-9068EA80A4DA}" srcId="{0B4C5F6B-3C99-4276-BEDD-C36040F6D998}" destId="{D1C45B3D-EE1E-4727-9AAB-4559CB78F457}" srcOrd="1" destOrd="0" parTransId="{7787EB68-0EEE-47ED-A34F-EBA0223AA76C}" sibTransId="{89EFF745-ABEA-4020-BFDE-472C27C4536C}"/>
    <dgm:cxn modelId="{6AF93D95-8923-4D95-AA6F-BA7A6B01AC7D}" type="presOf" srcId="{7BB5FAC8-9A75-4AB7-B772-837F777E6087}" destId="{7AC972F5-2883-4D1F-8282-1234685ACCBA}" srcOrd="0" destOrd="8" presId="urn:microsoft.com/office/officeart/2005/8/layout/hList1"/>
    <dgm:cxn modelId="{E637D295-3851-4A4A-94EB-E126F96D7BE2}" srcId="{63F364A7-B0E3-4ECD-B17B-4459682F8DCE}" destId="{AC2D5872-F923-4037-9BE1-A77A6143030E}" srcOrd="0" destOrd="0" parTransId="{50851F86-4ED2-4BFE-BD59-DBDD4DC7D5B4}" sibTransId="{A19FB464-0A52-4175-B021-3DD5FAB4D87F}"/>
    <dgm:cxn modelId="{3925C996-7900-452D-AAD5-F9F6554F39D1}" srcId="{A5CE5C7C-FFAE-4939-A435-C08A08B5D09D}" destId="{5BBC32FD-1136-4F06-9AF4-800BED3EE686}" srcOrd="0" destOrd="0" parTransId="{8EA4D425-5ED0-489D-B170-FC66963D0589}" sibTransId="{D2E0D4A2-A2BF-4E57-90B9-A15BBA4F9A84}"/>
    <dgm:cxn modelId="{96E2B298-BB86-420C-BC7B-0858C7AFA8B2}" type="presOf" srcId="{C68D75B6-6922-4EA6-86F3-E75C46491F14}" destId="{E9CB0546-CE09-43D2-B479-C11E2C43DBC2}" srcOrd="0" destOrd="2" presId="urn:microsoft.com/office/officeart/2005/8/layout/hList1"/>
    <dgm:cxn modelId="{7259CC98-79DB-4B9B-B0E6-B47B07160065}" type="presOf" srcId="{2D3C52FA-4488-4DDC-BA15-3363611D5386}" destId="{E9CB0546-CE09-43D2-B479-C11E2C43DBC2}" srcOrd="0" destOrd="6" presId="urn:microsoft.com/office/officeart/2005/8/layout/hList1"/>
    <dgm:cxn modelId="{0B00A89B-8857-44B2-82EA-39E3D57B124D}" srcId="{E47F4684-6E1A-4B4C-BDF0-BBDB3750B20A}" destId="{04681D30-59FF-4CFC-8245-582044466546}" srcOrd="0" destOrd="0" parTransId="{7BC54FAA-1A9B-4D16-AB68-645413A1950C}" sibTransId="{ED5B9054-1EDC-471D-83A6-8D6570D4FBCE}"/>
    <dgm:cxn modelId="{8A7408A1-3B33-4DD0-9C54-382C902D2126}" srcId="{29FBD97F-AF55-4730-A476-CE7D08D830EA}" destId="{3F707A21-2CE3-43FB-A4F2-1931769CBB0C}" srcOrd="0" destOrd="0" parTransId="{639B5F4C-39A0-4F1D-9B4C-0896F69E858C}" sibTransId="{88BECBB9-5FE3-460F-8839-FC46FD388C83}"/>
    <dgm:cxn modelId="{9633CAA1-EA30-44B0-9ACC-D47D3AE228F7}" type="presOf" srcId="{ABBCEC86-93DA-45D6-996D-27E8D0F6414F}" destId="{7AC972F5-2883-4D1F-8282-1234685ACCBA}" srcOrd="0" destOrd="4" presId="urn:microsoft.com/office/officeart/2005/8/layout/hList1"/>
    <dgm:cxn modelId="{75D987A6-027C-4A6F-9ACA-F687393CB999}" srcId="{3B28707A-0638-4B19-9957-C9ADD3CEABB9}" destId="{3AD80E8E-2FB4-4846-9439-1DB355A64DEB}" srcOrd="1" destOrd="0" parTransId="{DE1BA935-1EE7-42A2-8FF5-1CB7EDD3DB9D}" sibTransId="{EA014FB9-737C-482D-A4D0-8409E9939707}"/>
    <dgm:cxn modelId="{E01608AA-B667-4A5F-86D5-31C9EFCCFD2F}" type="presOf" srcId="{0B4C5F6B-3C99-4276-BEDD-C36040F6D998}" destId="{7E8FD255-A98B-43BE-8534-BA4F4AB48EA5}" srcOrd="0" destOrd="0" presId="urn:microsoft.com/office/officeart/2005/8/layout/hList1"/>
    <dgm:cxn modelId="{EBE8ECAB-77A6-48EF-9F9D-E59B6AFB6A65}" srcId="{FCE6872E-F2A3-437C-9CC2-060EEEB470A5}" destId="{872B1FEE-5790-4EE2-B7E7-CAF5929934B3}" srcOrd="0" destOrd="0" parTransId="{DA7841C0-0461-45F8-9025-EE420B12F739}" sibTransId="{F0961CC3-AD48-46A6-8753-63D504A2F5AE}"/>
    <dgm:cxn modelId="{7B3966B4-47B2-4ABC-9262-020BC32C1C86}" srcId="{E47F4684-6E1A-4B4C-BDF0-BBDB3750B20A}" destId="{A13204CE-956A-4B83-A67D-C2F1F723A7AA}" srcOrd="4" destOrd="0" parTransId="{CEBAE101-80D0-4034-AEEF-D1897DD4DC95}" sibTransId="{12592E83-1135-4CE4-A3F7-FCE3DC77C692}"/>
    <dgm:cxn modelId="{D23AA8B7-4BE2-4C59-9622-73DBB8232A4D}" srcId="{ABBCEC86-93DA-45D6-996D-27E8D0F6414F}" destId="{1113D6B0-BE81-45AC-9078-6947B9D59ABD}" srcOrd="0" destOrd="0" parTransId="{7BBA5DA4-E447-4725-9247-9970BC9931C0}" sibTransId="{B0AF4E76-2143-49D5-BAE7-297C3E42ECDE}"/>
    <dgm:cxn modelId="{34F8D8BF-21B5-4BEE-95C3-A6C5501EA638}" type="presOf" srcId="{408A4F90-C91E-40B9-A041-D6263B1CEAB0}" destId="{20A12B2F-2E10-471D-99E9-E40711CB68EB}" srcOrd="0" destOrd="1" presId="urn:microsoft.com/office/officeart/2005/8/layout/hList1"/>
    <dgm:cxn modelId="{731806C1-A926-471D-86F7-7DFAC2129E06}" srcId="{D1C45B3D-EE1E-4727-9AAB-4559CB78F457}" destId="{9A2A053E-1477-4BD2-AE5D-7A9B59FA196D}" srcOrd="0" destOrd="0" parTransId="{C2024C97-6DCD-4A98-8DE1-570B538A53AB}" sibTransId="{DA9D8CFB-B799-44AE-9C96-EFC760230CD6}"/>
    <dgm:cxn modelId="{021A50C2-C2BF-4839-B1FF-EFA3D3DB4D9B}" type="presOf" srcId="{29FBD97F-AF55-4730-A476-CE7D08D830EA}" destId="{7AC972F5-2883-4D1F-8282-1234685ACCBA}" srcOrd="0" destOrd="11" presId="urn:microsoft.com/office/officeart/2005/8/layout/hList1"/>
    <dgm:cxn modelId="{48F3C7C2-0C4A-446E-B3A6-14C462238486}" type="presOf" srcId="{5BBC32FD-1136-4F06-9AF4-800BED3EE686}" destId="{E4B51F50-7090-44B1-BA1B-7330AB66F255}" srcOrd="0" destOrd="5" presId="urn:microsoft.com/office/officeart/2005/8/layout/hList1"/>
    <dgm:cxn modelId="{BC62D0C3-7332-4E87-9C44-D4B8D4D26448}" srcId="{D8A25BE4-997C-4F38-B1A4-D15331406EA4}" destId="{5BD8E3FA-8B3C-4DAB-9BC5-50DC4DF67376}" srcOrd="0" destOrd="0" parTransId="{2A570C86-11AE-407B-AA21-6252EB7C4BDA}" sibTransId="{C56DCCBC-A164-4C37-816C-B1D9D97B9DB0}"/>
    <dgm:cxn modelId="{D95A4EC6-8C63-4567-A81A-D26874B31F84}" type="presOf" srcId="{3B28707A-0638-4B19-9957-C9ADD3CEABB9}" destId="{35989043-0FE5-4DF2-AC23-5AE02CF75523}" srcOrd="0" destOrd="0" presId="urn:microsoft.com/office/officeart/2005/8/layout/hList1"/>
    <dgm:cxn modelId="{3D059FCA-252D-4D5D-82F6-E8E226A65DDE}" srcId="{E3EAB637-2669-4612-A062-816639B15BBF}" destId="{B6F353B6-4D26-4BAC-8EF0-095736A408DB}" srcOrd="0" destOrd="0" parTransId="{6670E62C-50FC-4B37-963F-271064F5E9DA}" sibTransId="{205AB1C4-6EF5-4FCB-898E-17D2ACC45276}"/>
    <dgm:cxn modelId="{641F3CCB-C359-488A-8062-83191961F78C}" type="presOf" srcId="{AC41695F-9AC8-4EBC-B00F-20426A7C1D53}" destId="{CD1EEC10-D43E-4EE7-94DE-61CBC073507F}" srcOrd="0" destOrd="0" presId="urn:microsoft.com/office/officeart/2005/8/layout/hList1"/>
    <dgm:cxn modelId="{3ADDF1CF-7B80-43B9-8CE4-21E023982D05}" type="presOf" srcId="{F5CAC8F5-9CA7-41A2-9DDA-C0875D837E9D}" destId="{E4B51F50-7090-44B1-BA1B-7330AB66F255}" srcOrd="0" destOrd="3" presId="urn:microsoft.com/office/officeart/2005/8/layout/hList1"/>
    <dgm:cxn modelId="{069040D3-8E4B-437A-B4F8-4C7D29BA89D8}" srcId="{BA54ED9F-2E4A-4127-9CE7-012223C94A56}" destId="{FCE6872E-F2A3-437C-9CC2-060EEEB470A5}" srcOrd="2" destOrd="0" parTransId="{8624A509-3F21-4EE7-BFE1-545C6AA41A7A}" sibTransId="{A9D877A8-392F-48F8-8DE2-D13A46C2E35B}"/>
    <dgm:cxn modelId="{B77E39D4-3B44-435D-BA82-B48A68F144D3}" type="presOf" srcId="{FCE6872E-F2A3-437C-9CC2-060EEEB470A5}" destId="{35989043-0FE5-4DF2-AC23-5AE02CF75523}" srcOrd="0" destOrd="4" presId="urn:microsoft.com/office/officeart/2005/8/layout/hList1"/>
    <dgm:cxn modelId="{6C5CECD4-34BC-47E2-A9D6-0971AAF3BE8F}" type="presOf" srcId="{B0D7E8AE-17ED-4069-BEDF-7CAA5CE3F4D1}" destId="{35989043-0FE5-4DF2-AC23-5AE02CF75523}" srcOrd="0" destOrd="7" presId="urn:microsoft.com/office/officeart/2005/8/layout/hList1"/>
    <dgm:cxn modelId="{5D4B8AD5-BDEF-41BC-B24F-E7A873448DF8}" srcId="{7BB5FAC8-9A75-4AB7-B772-837F777E6087}" destId="{CDA6D061-7CFC-4C84-8E1B-5DF250C81711}" srcOrd="0" destOrd="0" parTransId="{5A0A05F5-B572-466E-A144-0B6774215939}" sibTransId="{E4B14B40-376A-447B-9C68-CB2AFCAD08B5}"/>
    <dgm:cxn modelId="{33D038D6-EEBE-47CC-90F2-60403126CA22}" type="presOf" srcId="{10B4746F-5203-482F-B7C3-B548D0908688}" destId="{E9CB0546-CE09-43D2-B479-C11E2C43DBC2}" srcOrd="0" destOrd="9" presId="urn:microsoft.com/office/officeart/2005/8/layout/hList1"/>
    <dgm:cxn modelId="{76C24CD8-55EA-4BC0-B507-D4D02F6E35F0}" type="presOf" srcId="{1113D6B0-BE81-45AC-9078-6947B9D59ABD}" destId="{7AC972F5-2883-4D1F-8282-1234685ACCBA}" srcOrd="0" destOrd="5" presId="urn:microsoft.com/office/officeart/2005/8/layout/hList1"/>
    <dgm:cxn modelId="{B0AAAED9-F02A-4A7B-A86F-7130BE8A2032}" srcId="{F84326D3-9FC4-48DC-B137-703EA6D12C9C}" destId="{E3EAB637-2669-4612-A062-816639B15BBF}" srcOrd="2" destOrd="0" parTransId="{1D1AD961-95E4-4936-ABA4-AFD8E1316B9F}" sibTransId="{F29D1EED-661F-4AB8-AEB1-2BB990EBB5CF}"/>
    <dgm:cxn modelId="{0B9133DA-CEB2-4562-AA77-8B9EFD61BE48}" srcId="{AC41695F-9AC8-4EBC-B00F-20426A7C1D53}" destId="{23769C14-DD73-4AAB-83BC-1C0F7F34CCED}" srcOrd="3" destOrd="0" parTransId="{5BE097E9-6061-44A5-B10F-9EFD00DCB0BA}" sibTransId="{43723563-FAF5-408A-9336-D31A2745D68E}"/>
    <dgm:cxn modelId="{FD86A5DF-B8D7-4AB5-AD5E-E08C887F2637}" srcId="{E828105F-8E1A-44B7-B2F6-246B1CBEA2AD}" destId="{5FFC85B5-9103-46CC-BA3B-951512C02711}" srcOrd="1" destOrd="0" parTransId="{76D9F068-B883-45CC-A6AF-2B457BEED12E}" sibTransId="{67A573DD-6E86-4227-A6A6-FDAE2D0D18E2}"/>
    <dgm:cxn modelId="{647699E2-96CF-42A7-8E7B-56652F1189F8}" srcId="{BA54ED9F-2E4A-4127-9CE7-012223C94A56}" destId="{3B28707A-0638-4B19-9957-C9ADD3CEABB9}" srcOrd="0" destOrd="0" parTransId="{A2D2B376-C4DD-4757-893A-17F86BD7B0E2}" sibTransId="{2D7C5781-35E7-43C9-98D2-97512FC06D8A}"/>
    <dgm:cxn modelId="{9E81AFE6-0998-4D47-8718-1E930F9625F1}" srcId="{F84326D3-9FC4-48DC-B137-703EA6D12C9C}" destId="{E47F4684-6E1A-4B4C-BDF0-BBDB3750B20A}" srcOrd="0" destOrd="0" parTransId="{EFC56C96-7177-40D5-B2B0-43F975E91032}" sibTransId="{9A3AB2CF-2BBB-4E88-997F-E12A47A29C3D}"/>
    <dgm:cxn modelId="{98ED68EA-3ED0-494B-84BE-3727B6BC83CF}" type="presOf" srcId="{A13204CE-956A-4B83-A67D-C2F1F723A7AA}" destId="{E4B51F50-7090-44B1-BA1B-7330AB66F255}" srcOrd="0" destOrd="8" presId="urn:microsoft.com/office/officeart/2005/8/layout/hList1"/>
    <dgm:cxn modelId="{A27E4BEB-0B58-4C8B-A04C-143CAF0EAFF9}" srcId="{F84326D3-9FC4-48DC-B137-703EA6D12C9C}" destId="{BA54ED9F-2E4A-4127-9CE7-012223C94A56}" srcOrd="3" destOrd="0" parTransId="{5E18F232-01CA-471B-B7CC-782AF8703741}" sibTransId="{FFC4C4A1-5779-465F-8945-31284804A4E8}"/>
    <dgm:cxn modelId="{ED5A26EE-E51E-4C0A-9182-48CC9C933236}" srcId="{04681D30-59FF-4CFC-8245-582044466546}" destId="{F5CAC8F5-9CA7-41A2-9DDA-C0875D837E9D}" srcOrd="2" destOrd="0" parTransId="{E2098C56-D5E4-4445-87FB-8358E366383D}" sibTransId="{17E4DC15-F118-416E-BEF9-67F67F2DC188}"/>
    <dgm:cxn modelId="{4B83E2F0-0C14-4DBF-9F10-18453AA16DB4}" type="presOf" srcId="{3AD80E8E-2FB4-4846-9439-1DB355A64DEB}" destId="{35989043-0FE5-4DF2-AC23-5AE02CF75523}" srcOrd="0" destOrd="2" presId="urn:microsoft.com/office/officeart/2005/8/layout/hList1"/>
    <dgm:cxn modelId="{BC9E11F2-D557-4F55-9F0E-ECFB10305D9F}" type="presOf" srcId="{4AEEE726-920D-4F3B-A778-F820D52A5985}" destId="{E9CB0546-CE09-43D2-B479-C11E2C43DBC2}" srcOrd="0" destOrd="8" presId="urn:microsoft.com/office/officeart/2005/8/layout/hList1"/>
    <dgm:cxn modelId="{EB6954F2-04E3-46D2-912A-A196FF50A2BD}" srcId="{AC41695F-9AC8-4EBC-B00F-20426A7C1D53}" destId="{292E9D46-8B04-43ED-806F-A915587AB91F}" srcOrd="2" destOrd="0" parTransId="{2AAE9F6B-C6D0-44DC-A878-3B15EFD9F809}" sibTransId="{014DE21A-9CDC-4996-8B6A-300E5C6ADDDE}"/>
    <dgm:cxn modelId="{16EAC0F5-ED14-4267-B491-F509F134307F}" type="presOf" srcId="{E828105F-8E1A-44B7-B2F6-246B1CBEA2AD}" destId="{20A12B2F-2E10-471D-99E9-E40711CB68EB}" srcOrd="0" destOrd="0" presId="urn:microsoft.com/office/officeart/2005/8/layout/hList1"/>
    <dgm:cxn modelId="{B82E9DF7-DA6F-43AA-A771-1BAE9008616C}" type="presOf" srcId="{C1E9D806-BA3B-4EBD-BCEE-B896C094F4A8}" destId="{7AC972F5-2883-4D1F-8282-1234685ACCBA}" srcOrd="0" destOrd="0" presId="urn:microsoft.com/office/officeart/2005/8/layout/hList1"/>
    <dgm:cxn modelId="{ADA8A2F8-D517-41FE-9F45-C2812828D3B3}" srcId="{04681D30-59FF-4CFC-8245-582044466546}" destId="{5139EC26-E9E8-4988-BE09-40779622CE59}" srcOrd="0" destOrd="0" parTransId="{47AABE16-1176-45B8-B3C7-E7CFCBA2B3A5}" sibTransId="{5B115614-D1FF-450F-8899-F9B7607BD4B7}"/>
    <dgm:cxn modelId="{53EE65F9-B9DE-405D-B65F-AA068C89A6F3}" srcId="{B6F353B6-4D26-4BAC-8EF0-095736A408DB}" destId="{61959C48-0DDF-4BC8-B2CB-B357FFC6B9EF}" srcOrd="2" destOrd="0" parTransId="{E4BF8364-7604-4E0B-AD4C-C09A86E57B22}" sibTransId="{7F02D009-2EBB-48A3-B3D5-AF1680E40ED0}"/>
    <dgm:cxn modelId="{627769F9-1418-4BEF-AEC0-6ED920DE24E4}" srcId="{BA54ED9F-2E4A-4127-9CE7-012223C94A56}" destId="{B9A1E1C1-9853-4B92-BE4A-871509DC1FFB}" srcOrd="1" destOrd="0" parTransId="{C2FA757A-7774-4B49-91E6-8EA5569EC895}" sibTransId="{7BF8D3BB-3ED5-4519-AB34-EA95C83829C6}"/>
    <dgm:cxn modelId="{FACB93F9-5A99-4122-888D-9073C08B8B93}" type="presOf" srcId="{872B1FEE-5790-4EE2-B7E7-CAF5929934B3}" destId="{35989043-0FE5-4DF2-AC23-5AE02CF75523}" srcOrd="0" destOrd="5" presId="urn:microsoft.com/office/officeart/2005/8/layout/hList1"/>
    <dgm:cxn modelId="{76FBE9FF-8498-424B-87F8-2642F1949E9F}" type="presOf" srcId="{9A2A053E-1477-4BD2-AE5D-7A9B59FA196D}" destId="{7AC972F5-2883-4D1F-8282-1234685ACCBA}" srcOrd="0" destOrd="3" presId="urn:microsoft.com/office/officeart/2005/8/layout/hList1"/>
    <dgm:cxn modelId="{B50AF047-A9CE-4791-BABD-24C390436679}" type="presParOf" srcId="{D6579DED-75F0-44CA-8790-5C109FAC2AB3}" destId="{61B352A8-6AE7-47F7-9E5C-8A617C464EEC}" srcOrd="0" destOrd="0" presId="urn:microsoft.com/office/officeart/2005/8/layout/hList1"/>
    <dgm:cxn modelId="{8A01F73B-4CE6-459C-9162-9EB432AC80C2}" type="presParOf" srcId="{61B352A8-6AE7-47F7-9E5C-8A617C464EEC}" destId="{E4A28209-F5F2-4F73-AC69-1CC5B839E594}" srcOrd="0" destOrd="0" presId="urn:microsoft.com/office/officeart/2005/8/layout/hList1"/>
    <dgm:cxn modelId="{579B86DC-5388-405B-8218-0A0E3A1F0E31}" type="presParOf" srcId="{61B352A8-6AE7-47F7-9E5C-8A617C464EEC}" destId="{E4B51F50-7090-44B1-BA1B-7330AB66F255}" srcOrd="1" destOrd="0" presId="urn:microsoft.com/office/officeart/2005/8/layout/hList1"/>
    <dgm:cxn modelId="{E0CE221D-092D-4750-88E3-99ABA1FBF040}" type="presParOf" srcId="{D6579DED-75F0-44CA-8790-5C109FAC2AB3}" destId="{3883121D-1002-4B2C-9879-777B6F27FDE6}" srcOrd="1" destOrd="0" presId="urn:microsoft.com/office/officeart/2005/8/layout/hList1"/>
    <dgm:cxn modelId="{88C1838E-29A3-4AA5-AC53-41DB5A5561CA}" type="presParOf" srcId="{D6579DED-75F0-44CA-8790-5C109FAC2AB3}" destId="{8A37B5EC-266F-4121-A47F-496B00CB77CE}" srcOrd="2" destOrd="0" presId="urn:microsoft.com/office/officeart/2005/8/layout/hList1"/>
    <dgm:cxn modelId="{4F0457D0-7905-47B0-9749-23D8D311E369}" type="presParOf" srcId="{8A37B5EC-266F-4121-A47F-496B00CB77CE}" destId="{7E8FD255-A98B-43BE-8534-BA4F4AB48EA5}" srcOrd="0" destOrd="0" presId="urn:microsoft.com/office/officeart/2005/8/layout/hList1"/>
    <dgm:cxn modelId="{29BB88AA-4226-45E5-8BF5-7B89066ADFCB}" type="presParOf" srcId="{8A37B5EC-266F-4121-A47F-496B00CB77CE}" destId="{7AC972F5-2883-4D1F-8282-1234685ACCBA}" srcOrd="1" destOrd="0" presId="urn:microsoft.com/office/officeart/2005/8/layout/hList1"/>
    <dgm:cxn modelId="{34F810A1-643C-4D7F-A43D-6733373A55D4}" type="presParOf" srcId="{D6579DED-75F0-44CA-8790-5C109FAC2AB3}" destId="{AB7966A2-2C5A-4B54-8052-EB534F738F39}" srcOrd="3" destOrd="0" presId="urn:microsoft.com/office/officeart/2005/8/layout/hList1"/>
    <dgm:cxn modelId="{F9DF6B6A-762C-4793-BDCD-1EE43F9DBDFD}" type="presParOf" srcId="{D6579DED-75F0-44CA-8790-5C109FAC2AB3}" destId="{EBB1BAD3-EE7A-4BB8-B0E7-9994FCAA8D31}" srcOrd="4" destOrd="0" presId="urn:microsoft.com/office/officeart/2005/8/layout/hList1"/>
    <dgm:cxn modelId="{2BF863EB-8D3F-4209-84B0-95388333B79D}" type="presParOf" srcId="{EBB1BAD3-EE7A-4BB8-B0E7-9994FCAA8D31}" destId="{7D6E9053-392B-43A9-9EE8-B413F09DDF65}" srcOrd="0" destOrd="0" presId="urn:microsoft.com/office/officeart/2005/8/layout/hList1"/>
    <dgm:cxn modelId="{70A3185B-CAF2-4E75-A12C-B61BB0FF13A9}" type="presParOf" srcId="{EBB1BAD3-EE7A-4BB8-B0E7-9994FCAA8D31}" destId="{E9CB0546-CE09-43D2-B479-C11E2C43DBC2}" srcOrd="1" destOrd="0" presId="urn:microsoft.com/office/officeart/2005/8/layout/hList1"/>
    <dgm:cxn modelId="{9563637C-8C26-4256-81B3-D8459D99F38A}" type="presParOf" srcId="{D6579DED-75F0-44CA-8790-5C109FAC2AB3}" destId="{7795BDB5-1BF8-494F-90B8-8B176946E593}" srcOrd="5" destOrd="0" presId="urn:microsoft.com/office/officeart/2005/8/layout/hList1"/>
    <dgm:cxn modelId="{22A564D0-822C-42DA-8C0E-204AC0ECEC4C}" type="presParOf" srcId="{D6579DED-75F0-44CA-8790-5C109FAC2AB3}" destId="{423FC97A-449A-447A-8928-3862DE8D34A2}" srcOrd="6" destOrd="0" presId="urn:microsoft.com/office/officeart/2005/8/layout/hList1"/>
    <dgm:cxn modelId="{1D5F309D-6C9F-4124-AEBE-08721FB45EBA}" type="presParOf" srcId="{423FC97A-449A-447A-8928-3862DE8D34A2}" destId="{75F4306E-835E-475A-83F2-ADCE119E00A0}" srcOrd="0" destOrd="0" presId="urn:microsoft.com/office/officeart/2005/8/layout/hList1"/>
    <dgm:cxn modelId="{84F27247-F113-4EE6-B7A9-7BB9B212EAE0}" type="presParOf" srcId="{423FC97A-449A-447A-8928-3862DE8D34A2}" destId="{35989043-0FE5-4DF2-AC23-5AE02CF75523}" srcOrd="1" destOrd="0" presId="urn:microsoft.com/office/officeart/2005/8/layout/hList1"/>
    <dgm:cxn modelId="{3644F80D-3C36-4FB5-AE08-599116E15E56}" type="presParOf" srcId="{D6579DED-75F0-44CA-8790-5C109FAC2AB3}" destId="{DE83925C-E1B7-4A23-8A13-9778C3184D36}" srcOrd="7" destOrd="0" presId="urn:microsoft.com/office/officeart/2005/8/layout/hList1"/>
    <dgm:cxn modelId="{80ABF15E-F582-4696-A107-ABDC86FCF1D7}" type="presParOf" srcId="{D6579DED-75F0-44CA-8790-5C109FAC2AB3}" destId="{48E1CE82-A7D7-4DC3-8DE3-4CB51E06E65F}" srcOrd="8" destOrd="0" presId="urn:microsoft.com/office/officeart/2005/8/layout/hList1"/>
    <dgm:cxn modelId="{D50E391C-44CD-4115-AF6E-A1FADA6E25DA}" type="presParOf" srcId="{48E1CE82-A7D7-4DC3-8DE3-4CB51E06E65F}" destId="{CD1EEC10-D43E-4EE7-94DE-61CBC073507F}" srcOrd="0" destOrd="0" presId="urn:microsoft.com/office/officeart/2005/8/layout/hList1"/>
    <dgm:cxn modelId="{14056EE5-CDB0-444B-BCF0-3E64E4FE81DD}" type="presParOf" srcId="{48E1CE82-A7D7-4DC3-8DE3-4CB51E06E65F}" destId="{20A12B2F-2E10-471D-99E9-E40711CB68EB}"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BABCB1-6DD5-4CC9-888D-0C274DCEA3C2}"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s-CL"/>
        </a:p>
      </dgm:t>
    </dgm:pt>
    <dgm:pt modelId="{1038971D-6EC5-49F0-800D-1D6AE98784C5}">
      <dgm:prSet custT="1"/>
      <dgm:spPr>
        <a:solidFill>
          <a:srgbClr val="4C4C4B"/>
        </a:solidFill>
      </dgm:spPr>
      <dgm:t>
        <a:bodyPr/>
        <a:lstStyle/>
        <a:p>
          <a:r>
            <a:rPr lang="es-ES" sz="1800" dirty="0">
              <a:latin typeface="+mj-lt"/>
            </a:rPr>
            <a:t>Genera ingresos</a:t>
          </a:r>
          <a:endParaRPr lang="es-CL" sz="1800" dirty="0">
            <a:latin typeface="+mj-lt"/>
          </a:endParaRPr>
        </a:p>
      </dgm:t>
    </dgm:pt>
    <dgm:pt modelId="{71E6E1D6-8839-41A8-8EC0-B8FDE51B255D}" type="parTrans" cxnId="{B631A9BF-36D7-433E-A977-7BB6CDAD86F4}">
      <dgm:prSet/>
      <dgm:spPr/>
      <dgm:t>
        <a:bodyPr/>
        <a:lstStyle/>
        <a:p>
          <a:endParaRPr lang="es-CL"/>
        </a:p>
      </dgm:t>
    </dgm:pt>
    <dgm:pt modelId="{6F6995D4-8E81-4FEE-8773-68BEC1C0748F}" type="sibTrans" cxnId="{B631A9BF-36D7-433E-A977-7BB6CDAD86F4}">
      <dgm:prSet/>
      <dgm:spPr/>
      <dgm:t>
        <a:bodyPr/>
        <a:lstStyle/>
        <a:p>
          <a:endParaRPr lang="es-CL"/>
        </a:p>
      </dgm:t>
    </dgm:pt>
    <dgm:pt modelId="{E9DB2780-1FCC-437D-96F9-8CEE0492C278}">
      <dgm:prSet custT="1"/>
      <dgm:spPr>
        <a:solidFill>
          <a:srgbClr val="767171"/>
        </a:solidFill>
      </dgm:spPr>
      <dgm:t>
        <a:bodyPr/>
        <a:lstStyle/>
        <a:p>
          <a:r>
            <a:rPr lang="es-ES" sz="1800" dirty="0">
              <a:latin typeface="+mj-lt"/>
            </a:rPr>
            <a:t>Identifica a sus clientes</a:t>
          </a:r>
          <a:endParaRPr lang="es-CL" sz="1800" dirty="0">
            <a:latin typeface="+mj-lt"/>
          </a:endParaRPr>
        </a:p>
      </dgm:t>
    </dgm:pt>
    <dgm:pt modelId="{5A73CFDC-E5E3-4897-9B0D-348183ECB34F}" type="parTrans" cxnId="{8562BDD2-E736-44A4-9E51-E63B873720C1}">
      <dgm:prSet/>
      <dgm:spPr/>
      <dgm:t>
        <a:bodyPr/>
        <a:lstStyle/>
        <a:p>
          <a:endParaRPr lang="es-CL"/>
        </a:p>
      </dgm:t>
    </dgm:pt>
    <dgm:pt modelId="{9632313E-68C6-4385-8DDE-46BB47A05B6C}" type="sibTrans" cxnId="{8562BDD2-E736-44A4-9E51-E63B873720C1}">
      <dgm:prSet/>
      <dgm:spPr/>
      <dgm:t>
        <a:bodyPr/>
        <a:lstStyle/>
        <a:p>
          <a:endParaRPr lang="es-CL"/>
        </a:p>
      </dgm:t>
    </dgm:pt>
    <dgm:pt modelId="{B4AC73ED-D18E-4714-9EB3-841EDFD23315}">
      <dgm:prSet custT="1"/>
      <dgm:spPr>
        <a:solidFill>
          <a:srgbClr val="4C4C4B"/>
        </a:solidFill>
      </dgm:spPr>
      <dgm:t>
        <a:bodyPr/>
        <a:lstStyle/>
        <a:p>
          <a:r>
            <a:rPr lang="es-ES" sz="1800" dirty="0">
              <a:latin typeface="+mj-lt"/>
            </a:rPr>
            <a:t>Ofrece valor</a:t>
          </a:r>
          <a:endParaRPr lang="es-CL" sz="1800" dirty="0">
            <a:latin typeface="+mj-lt"/>
          </a:endParaRPr>
        </a:p>
      </dgm:t>
    </dgm:pt>
    <dgm:pt modelId="{00751764-44A3-401B-AABA-ED792A0A14CE}" type="parTrans" cxnId="{30E324E9-0DAF-4EC7-9D54-2F08D1C0CB72}">
      <dgm:prSet/>
      <dgm:spPr/>
      <dgm:t>
        <a:bodyPr/>
        <a:lstStyle/>
        <a:p>
          <a:endParaRPr lang="es-CL"/>
        </a:p>
      </dgm:t>
    </dgm:pt>
    <dgm:pt modelId="{B15362B1-068B-4222-A1D5-B7BC9CB619EC}" type="sibTrans" cxnId="{30E324E9-0DAF-4EC7-9D54-2F08D1C0CB72}">
      <dgm:prSet/>
      <dgm:spPr/>
      <dgm:t>
        <a:bodyPr/>
        <a:lstStyle/>
        <a:p>
          <a:endParaRPr lang="es-CL"/>
        </a:p>
      </dgm:t>
    </dgm:pt>
    <dgm:pt modelId="{0E8F6511-D464-4484-BD34-F78BDA476A6F}">
      <dgm:prSet custT="1"/>
      <dgm:spPr>
        <a:solidFill>
          <a:srgbClr val="767171"/>
        </a:solidFill>
      </dgm:spPr>
      <dgm:t>
        <a:bodyPr/>
        <a:lstStyle/>
        <a:p>
          <a:r>
            <a:rPr lang="es-ES" sz="1800" dirty="0">
              <a:latin typeface="+mj-lt"/>
            </a:rPr>
            <a:t>Organiza sus actividades clave </a:t>
          </a:r>
          <a:endParaRPr lang="es-CL" sz="1800" dirty="0">
            <a:latin typeface="+mj-lt"/>
          </a:endParaRPr>
        </a:p>
      </dgm:t>
    </dgm:pt>
    <dgm:pt modelId="{46A9C964-69EA-455A-A274-AA7A62D69AF9}" type="parTrans" cxnId="{2198F41E-201C-445A-909C-6FE68F7476F5}">
      <dgm:prSet/>
      <dgm:spPr/>
      <dgm:t>
        <a:bodyPr/>
        <a:lstStyle/>
        <a:p>
          <a:endParaRPr lang="es-CL"/>
        </a:p>
      </dgm:t>
    </dgm:pt>
    <dgm:pt modelId="{B2A8F46F-A06F-47A4-8DD7-208F20FC18D9}" type="sibTrans" cxnId="{2198F41E-201C-445A-909C-6FE68F7476F5}">
      <dgm:prSet/>
      <dgm:spPr/>
      <dgm:t>
        <a:bodyPr/>
        <a:lstStyle/>
        <a:p>
          <a:endParaRPr lang="es-CL"/>
        </a:p>
      </dgm:t>
    </dgm:pt>
    <dgm:pt modelId="{10B71325-7EB0-4BB9-B0FC-AB11D98E22AB}" type="pres">
      <dgm:prSet presAssocID="{A1BABCB1-6DD5-4CC9-888D-0C274DCEA3C2}" presName="diagram" presStyleCnt="0">
        <dgm:presLayoutVars>
          <dgm:dir/>
          <dgm:resizeHandles val="exact"/>
        </dgm:presLayoutVars>
      </dgm:prSet>
      <dgm:spPr/>
    </dgm:pt>
    <dgm:pt modelId="{39E68715-AA4D-4116-B127-3D211F4FDB29}" type="pres">
      <dgm:prSet presAssocID="{1038971D-6EC5-49F0-800D-1D6AE98784C5}" presName="node" presStyleLbl="node1" presStyleIdx="0" presStyleCnt="4">
        <dgm:presLayoutVars>
          <dgm:bulletEnabled val="1"/>
        </dgm:presLayoutVars>
      </dgm:prSet>
      <dgm:spPr/>
    </dgm:pt>
    <dgm:pt modelId="{A0BC6EEF-BC2A-474B-85D9-3AE9049ADEC1}" type="pres">
      <dgm:prSet presAssocID="{6F6995D4-8E81-4FEE-8773-68BEC1C0748F}" presName="sibTrans" presStyleCnt="0"/>
      <dgm:spPr/>
    </dgm:pt>
    <dgm:pt modelId="{72BFF08B-C8D7-4D34-A55F-01DE6493D50D}" type="pres">
      <dgm:prSet presAssocID="{E9DB2780-1FCC-437D-96F9-8CEE0492C278}" presName="node" presStyleLbl="node1" presStyleIdx="1" presStyleCnt="4">
        <dgm:presLayoutVars>
          <dgm:bulletEnabled val="1"/>
        </dgm:presLayoutVars>
      </dgm:prSet>
      <dgm:spPr/>
    </dgm:pt>
    <dgm:pt modelId="{7EDEFD92-984E-4AA9-A15A-14CFD6CA8555}" type="pres">
      <dgm:prSet presAssocID="{9632313E-68C6-4385-8DDE-46BB47A05B6C}" presName="sibTrans" presStyleCnt="0"/>
      <dgm:spPr/>
    </dgm:pt>
    <dgm:pt modelId="{8730D508-0924-4348-9F79-5F2736C72DFC}" type="pres">
      <dgm:prSet presAssocID="{B4AC73ED-D18E-4714-9EB3-841EDFD23315}" presName="node" presStyleLbl="node1" presStyleIdx="2" presStyleCnt="4">
        <dgm:presLayoutVars>
          <dgm:bulletEnabled val="1"/>
        </dgm:presLayoutVars>
      </dgm:prSet>
      <dgm:spPr/>
    </dgm:pt>
    <dgm:pt modelId="{2745AF71-ED74-471B-8A29-3CA8EDB33BCB}" type="pres">
      <dgm:prSet presAssocID="{B15362B1-068B-4222-A1D5-B7BC9CB619EC}" presName="sibTrans" presStyleCnt="0"/>
      <dgm:spPr/>
    </dgm:pt>
    <dgm:pt modelId="{248BD0FA-6FD3-4C04-B200-733240AC99ED}" type="pres">
      <dgm:prSet presAssocID="{0E8F6511-D464-4484-BD34-F78BDA476A6F}" presName="node" presStyleLbl="node1" presStyleIdx="3" presStyleCnt="4">
        <dgm:presLayoutVars>
          <dgm:bulletEnabled val="1"/>
        </dgm:presLayoutVars>
      </dgm:prSet>
      <dgm:spPr/>
    </dgm:pt>
  </dgm:ptLst>
  <dgm:cxnLst>
    <dgm:cxn modelId="{2198F41E-201C-445A-909C-6FE68F7476F5}" srcId="{A1BABCB1-6DD5-4CC9-888D-0C274DCEA3C2}" destId="{0E8F6511-D464-4484-BD34-F78BDA476A6F}" srcOrd="3" destOrd="0" parTransId="{46A9C964-69EA-455A-A274-AA7A62D69AF9}" sibTransId="{B2A8F46F-A06F-47A4-8DD7-208F20FC18D9}"/>
    <dgm:cxn modelId="{C794F11F-67B9-49E2-ABC9-1D6CD51CFBA1}" type="presOf" srcId="{B4AC73ED-D18E-4714-9EB3-841EDFD23315}" destId="{8730D508-0924-4348-9F79-5F2736C72DFC}" srcOrd="0" destOrd="0" presId="urn:microsoft.com/office/officeart/2005/8/layout/default"/>
    <dgm:cxn modelId="{10E93326-B37C-4541-A52B-6748734362D1}" type="presOf" srcId="{A1BABCB1-6DD5-4CC9-888D-0C274DCEA3C2}" destId="{10B71325-7EB0-4BB9-B0FC-AB11D98E22AB}" srcOrd="0" destOrd="0" presId="urn:microsoft.com/office/officeart/2005/8/layout/default"/>
    <dgm:cxn modelId="{F39A8C79-2FDB-4297-8ABB-214F5383A0A0}" type="presOf" srcId="{E9DB2780-1FCC-437D-96F9-8CEE0492C278}" destId="{72BFF08B-C8D7-4D34-A55F-01DE6493D50D}" srcOrd="0" destOrd="0" presId="urn:microsoft.com/office/officeart/2005/8/layout/default"/>
    <dgm:cxn modelId="{2E3FAAB8-403E-4D03-888C-43BDC97A7EDB}" type="presOf" srcId="{0E8F6511-D464-4484-BD34-F78BDA476A6F}" destId="{248BD0FA-6FD3-4C04-B200-733240AC99ED}" srcOrd="0" destOrd="0" presId="urn:microsoft.com/office/officeart/2005/8/layout/default"/>
    <dgm:cxn modelId="{B631A9BF-36D7-433E-A977-7BB6CDAD86F4}" srcId="{A1BABCB1-6DD5-4CC9-888D-0C274DCEA3C2}" destId="{1038971D-6EC5-49F0-800D-1D6AE98784C5}" srcOrd="0" destOrd="0" parTransId="{71E6E1D6-8839-41A8-8EC0-B8FDE51B255D}" sibTransId="{6F6995D4-8E81-4FEE-8773-68BEC1C0748F}"/>
    <dgm:cxn modelId="{8562BDD2-E736-44A4-9E51-E63B873720C1}" srcId="{A1BABCB1-6DD5-4CC9-888D-0C274DCEA3C2}" destId="{E9DB2780-1FCC-437D-96F9-8CEE0492C278}" srcOrd="1" destOrd="0" parTransId="{5A73CFDC-E5E3-4897-9B0D-348183ECB34F}" sibTransId="{9632313E-68C6-4385-8DDE-46BB47A05B6C}"/>
    <dgm:cxn modelId="{30E324E9-0DAF-4EC7-9D54-2F08D1C0CB72}" srcId="{A1BABCB1-6DD5-4CC9-888D-0C274DCEA3C2}" destId="{B4AC73ED-D18E-4714-9EB3-841EDFD23315}" srcOrd="2" destOrd="0" parTransId="{00751764-44A3-401B-AABA-ED792A0A14CE}" sibTransId="{B15362B1-068B-4222-A1D5-B7BC9CB619EC}"/>
    <dgm:cxn modelId="{5C0610F2-7983-4257-8658-DA53296E6327}" type="presOf" srcId="{1038971D-6EC5-49F0-800D-1D6AE98784C5}" destId="{39E68715-AA4D-4116-B127-3D211F4FDB29}" srcOrd="0" destOrd="0" presId="urn:microsoft.com/office/officeart/2005/8/layout/default"/>
    <dgm:cxn modelId="{D194C0A4-F4D4-4434-AFE5-8EAC0F15F3A7}" type="presParOf" srcId="{10B71325-7EB0-4BB9-B0FC-AB11D98E22AB}" destId="{39E68715-AA4D-4116-B127-3D211F4FDB29}" srcOrd="0" destOrd="0" presId="urn:microsoft.com/office/officeart/2005/8/layout/default"/>
    <dgm:cxn modelId="{F102F17A-E6FA-4CCF-A868-D482DFDCF8B5}" type="presParOf" srcId="{10B71325-7EB0-4BB9-B0FC-AB11D98E22AB}" destId="{A0BC6EEF-BC2A-474B-85D9-3AE9049ADEC1}" srcOrd="1" destOrd="0" presId="urn:microsoft.com/office/officeart/2005/8/layout/default"/>
    <dgm:cxn modelId="{CB93B75C-8D58-4C2D-8A20-7C85647B6923}" type="presParOf" srcId="{10B71325-7EB0-4BB9-B0FC-AB11D98E22AB}" destId="{72BFF08B-C8D7-4D34-A55F-01DE6493D50D}" srcOrd="2" destOrd="0" presId="urn:microsoft.com/office/officeart/2005/8/layout/default"/>
    <dgm:cxn modelId="{B56CCDB4-A243-443F-90EF-BD8EC68FA87A}" type="presParOf" srcId="{10B71325-7EB0-4BB9-B0FC-AB11D98E22AB}" destId="{7EDEFD92-984E-4AA9-A15A-14CFD6CA8555}" srcOrd="3" destOrd="0" presId="urn:microsoft.com/office/officeart/2005/8/layout/default"/>
    <dgm:cxn modelId="{1DCC94A1-70D9-49A9-A786-4C1A4ACB3285}" type="presParOf" srcId="{10B71325-7EB0-4BB9-B0FC-AB11D98E22AB}" destId="{8730D508-0924-4348-9F79-5F2736C72DFC}" srcOrd="4" destOrd="0" presId="urn:microsoft.com/office/officeart/2005/8/layout/default"/>
    <dgm:cxn modelId="{61BF555B-F1E7-4C12-96B2-DB09FCF60998}" type="presParOf" srcId="{10B71325-7EB0-4BB9-B0FC-AB11D98E22AB}" destId="{2745AF71-ED74-471B-8A29-3CA8EDB33BCB}" srcOrd="5" destOrd="0" presId="urn:microsoft.com/office/officeart/2005/8/layout/default"/>
    <dgm:cxn modelId="{FDC60131-4DA4-40F5-88D2-4D48AB50EFCB}" type="presParOf" srcId="{10B71325-7EB0-4BB9-B0FC-AB11D98E22AB}" destId="{248BD0FA-6FD3-4C04-B200-733240AC99ED}"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28209-F5F2-4F73-AC69-1CC5B839E594}">
      <dsp:nvSpPr>
        <dsp:cNvPr id="0" name=""/>
        <dsp:cNvSpPr/>
      </dsp:nvSpPr>
      <dsp:spPr>
        <a:xfrm>
          <a:off x="5117" y="44704"/>
          <a:ext cx="1961706" cy="784682"/>
        </a:xfrm>
        <a:prstGeom prst="rect">
          <a:avLst/>
        </a:prstGeom>
        <a:solidFill>
          <a:srgbClr val="E1261E"/>
        </a:solidFill>
        <a:ln w="12700" cap="flat" cmpd="sng" algn="ctr">
          <a:solidFill>
            <a:srgbClr val="E126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s-CL" sz="1200" b="1" kern="1200" dirty="0">
              <a:solidFill>
                <a:schemeClr val="bg1"/>
              </a:solidFill>
              <a:effectLst/>
              <a:latin typeface="+mj-lt"/>
              <a:ea typeface="Open Sans" pitchFamily="2" charset="0"/>
              <a:cs typeface="Mangal" panose="02040503050203030202" pitchFamily="18" charset="0"/>
            </a:rPr>
            <a:t>Etapa 1: Definición del Modelo de Negocio</a:t>
          </a:r>
          <a:endParaRPr lang="es-CL" sz="1200" kern="1200" dirty="0">
            <a:solidFill>
              <a:schemeClr val="bg1"/>
            </a:solidFill>
          </a:endParaRPr>
        </a:p>
      </dsp:txBody>
      <dsp:txXfrm>
        <a:off x="5117" y="44704"/>
        <a:ext cx="1961706" cy="784682"/>
      </dsp:txXfrm>
    </dsp:sp>
    <dsp:sp modelId="{E4B51F50-7090-44B1-BA1B-7330AB66F255}">
      <dsp:nvSpPr>
        <dsp:cNvPr id="0" name=""/>
        <dsp:cNvSpPr/>
      </dsp:nvSpPr>
      <dsp:spPr>
        <a:xfrm>
          <a:off x="5117" y="829387"/>
          <a:ext cx="1961706" cy="3952800"/>
        </a:xfrm>
        <a:prstGeom prst="rect">
          <a:avLst/>
        </a:prstGeom>
        <a:solidFill>
          <a:srgbClr val="F2F2F2">
            <a:alpha val="90000"/>
          </a:srgbClr>
        </a:solidFill>
        <a:ln w="12700" cap="flat" cmpd="sng" algn="ctr">
          <a:solidFill>
            <a:srgbClr val="F2F2F2">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latin typeface="+mj-lt"/>
            </a:rPr>
            <a:t>Contenidos:</a:t>
          </a:r>
        </a:p>
        <a:p>
          <a:pPr marL="228600" lvl="2" indent="-114300" algn="ctr" defTabSz="533400">
            <a:lnSpc>
              <a:spcPct val="90000"/>
            </a:lnSpc>
            <a:spcBef>
              <a:spcPct val="0"/>
            </a:spcBef>
            <a:spcAft>
              <a:spcPct val="15000"/>
            </a:spcAft>
            <a:buChar char="•"/>
          </a:pPr>
          <a:r>
            <a:rPr lang="es-CL" sz="1200" kern="1200" dirty="0">
              <a:solidFill>
                <a:schemeClr val="tx1">
                  <a:lumMod val="95000"/>
                  <a:lumOff val="5000"/>
                </a:schemeClr>
              </a:solidFill>
              <a:effectLst/>
              <a:latin typeface="+mj-lt"/>
              <a:ea typeface="Open Sans" pitchFamily="2" charset="0"/>
              <a:cs typeface="Mangal" panose="02040503050203030202" pitchFamily="18" charset="0"/>
            </a:rPr>
            <a:t>Idea de negocio</a:t>
          </a:r>
          <a:endParaRPr lang="es-CL" sz="1200" b="1"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Char char="•"/>
          </a:pPr>
          <a:r>
            <a:rPr lang="es-CL" sz="1200" kern="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Business Model Canvas</a:t>
          </a:r>
          <a:endParaRPr lang="es-CL" sz="1200" kern="1200" dirty="0">
            <a:solidFill>
              <a:schemeClr val="tx1">
                <a:lumMod val="95000"/>
                <a:lumOff val="5000"/>
              </a:schemeClr>
            </a:solidFill>
            <a:effectLst/>
            <a:highlight>
              <a:srgbClr val="F2F2F2"/>
            </a:highlight>
            <a:latin typeface="+mj-lt"/>
            <a:ea typeface="Calibri" panose="020F0502020204030204" pitchFamily="34" charset="0"/>
            <a:cs typeface="Mangal" panose="02040503050203030202" pitchFamily="18" charset="0"/>
          </a:endParaRPr>
        </a:p>
        <a:p>
          <a:pPr marL="228600" lvl="2" indent="-114300" algn="ctr" defTabSz="533400">
            <a:lnSpc>
              <a:spcPct val="90000"/>
            </a:lnSpc>
            <a:spcBef>
              <a:spcPct val="0"/>
            </a:spcBef>
            <a:spcAft>
              <a:spcPct val="15000"/>
            </a:spcAft>
            <a:buNone/>
          </a:pPr>
          <a:endParaRPr lang="es-CL" sz="1200" kern="1200" dirty="0">
            <a:solidFill>
              <a:schemeClr val="tx1">
                <a:lumMod val="95000"/>
                <a:lumOff val="5000"/>
              </a:schemeClr>
            </a:solidFill>
            <a:effectLst/>
            <a:highlight>
              <a:srgbClr val="F2F2F2"/>
            </a:highlight>
            <a:latin typeface="+mj-lt"/>
            <a:ea typeface="Calibri" panose="020F0502020204030204" pitchFamily="34" charset="0"/>
            <a:cs typeface="Mangal" panose="02040503050203030202" pitchFamily="18" charset="0"/>
          </a:endParaRPr>
        </a:p>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latin typeface="+mj-lt"/>
            </a:rPr>
            <a:t>Recurso:</a:t>
          </a:r>
        </a:p>
        <a:p>
          <a:pPr marL="228600" lvl="2" indent="-114300" algn="ctr" defTabSz="533400">
            <a:lnSpc>
              <a:spcPct val="90000"/>
            </a:lnSpc>
            <a:spcBef>
              <a:spcPct val="0"/>
            </a:spcBef>
            <a:spcAft>
              <a:spcPct val="15000"/>
            </a:spcAft>
            <a:buChar char="•"/>
          </a:pPr>
          <a:r>
            <a:rPr lang="es-CL" sz="1200" kern="1200" dirty="0">
              <a:solidFill>
                <a:schemeClr val="tx1">
                  <a:lumMod val="95000"/>
                  <a:lumOff val="5000"/>
                </a:schemeClr>
              </a:solidFill>
              <a:effectLst/>
              <a:latin typeface="+mj-lt"/>
              <a:ea typeface="Open Sans" pitchFamily="2" charset="0"/>
              <a:cs typeface="Mangal" panose="02040503050203030202" pitchFamily="18" charset="0"/>
            </a:rPr>
            <a:t>3.1 Plantilla BMC V1</a:t>
          </a:r>
          <a:endParaRPr lang="es-CL" sz="1200"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Char char="•"/>
          </a:pPr>
          <a:endParaRPr lang="es-CL" sz="1200"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effectLst/>
              <a:latin typeface="+mj-lt"/>
              <a:ea typeface="Open Sans" pitchFamily="2" charset="0"/>
              <a:cs typeface="Mangal" panose="02040503050203030202" pitchFamily="18" charset="0"/>
            </a:rPr>
            <a:t>Actividad 3:</a:t>
          </a:r>
          <a:endParaRPr lang="es-CL" sz="1200" b="1"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Font typeface="Arial" panose="020B0604020202020204" pitchFamily="34" charset="0"/>
            <a:buChar char="•"/>
          </a:pPr>
          <a:r>
            <a:rPr lang="es-CL" sz="1200" kern="1200" dirty="0">
              <a:solidFill>
                <a:schemeClr val="tx1">
                  <a:lumMod val="95000"/>
                  <a:lumOff val="5000"/>
                </a:schemeClr>
              </a:solidFill>
              <a:effectLst/>
              <a:latin typeface="+mj-lt"/>
              <a:ea typeface="Open Sans" pitchFamily="2" charset="0"/>
              <a:cs typeface="Mangal" panose="02040503050203030202" pitchFamily="18" charset="0"/>
            </a:rPr>
            <a:t>Desarrollo de modelo de negocio, versión 1 </a:t>
          </a:r>
          <a:r>
            <a:rPr lang="es-CL" sz="1200" kern="1200" dirty="0">
              <a:latin typeface="+mj-lt"/>
            </a:rPr>
            <a:t>(90 min.)</a:t>
          </a:r>
          <a:endParaRPr lang="es-CL" sz="1200" kern="1200" dirty="0">
            <a:solidFill>
              <a:schemeClr val="tx1">
                <a:lumMod val="95000"/>
                <a:lumOff val="5000"/>
              </a:schemeClr>
            </a:solidFill>
            <a:latin typeface="+mj-lt"/>
          </a:endParaRPr>
        </a:p>
      </dsp:txBody>
      <dsp:txXfrm>
        <a:off x="5117" y="829387"/>
        <a:ext cx="1961706" cy="3952800"/>
      </dsp:txXfrm>
    </dsp:sp>
    <dsp:sp modelId="{7E8FD255-A98B-43BE-8534-BA4F4AB48EA5}">
      <dsp:nvSpPr>
        <dsp:cNvPr id="0" name=""/>
        <dsp:cNvSpPr/>
      </dsp:nvSpPr>
      <dsp:spPr>
        <a:xfrm>
          <a:off x="2241462" y="44704"/>
          <a:ext cx="1961706" cy="784682"/>
        </a:xfrm>
        <a:prstGeom prst="rect">
          <a:avLst/>
        </a:prstGeom>
        <a:solidFill>
          <a:srgbClr val="E1261E"/>
        </a:solidFill>
        <a:ln w="12700" cap="flat" cmpd="sng" algn="ctr">
          <a:solidFill>
            <a:srgbClr val="E126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s-CL" sz="1200" b="1" kern="1200" dirty="0">
              <a:solidFill>
                <a:schemeClr val="bg1"/>
              </a:solidFill>
              <a:effectLst/>
              <a:latin typeface="+mj-lt"/>
              <a:ea typeface="Open Sans" pitchFamily="2" charset="0"/>
              <a:cs typeface="Mangal" panose="02040503050203030202" pitchFamily="18" charset="0"/>
            </a:rPr>
            <a:t>Etapa 2: Diseño del proceso de experimentación con clientes usuarios</a:t>
          </a:r>
          <a:endParaRPr lang="es-CL" sz="1200" kern="1200" dirty="0">
            <a:solidFill>
              <a:schemeClr val="bg1"/>
            </a:solidFill>
          </a:endParaRPr>
        </a:p>
      </dsp:txBody>
      <dsp:txXfrm>
        <a:off x="2241462" y="44704"/>
        <a:ext cx="1961706" cy="784682"/>
      </dsp:txXfrm>
    </dsp:sp>
    <dsp:sp modelId="{7AC972F5-2883-4D1F-8282-1234685ACCBA}">
      <dsp:nvSpPr>
        <dsp:cNvPr id="0" name=""/>
        <dsp:cNvSpPr/>
      </dsp:nvSpPr>
      <dsp:spPr>
        <a:xfrm>
          <a:off x="2241462" y="829387"/>
          <a:ext cx="1961706" cy="3952800"/>
        </a:xfrm>
        <a:prstGeom prst="rect">
          <a:avLst/>
        </a:prstGeom>
        <a:solidFill>
          <a:srgbClr val="F2F2F2">
            <a:alpha val="90000"/>
          </a:srgbClr>
        </a:solidFill>
        <a:ln w="12700" cap="flat" cmpd="sng" algn="ctr">
          <a:solidFill>
            <a:srgbClr val="F2F2F2">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latin typeface="+mj-lt"/>
            </a:rPr>
            <a:t>Contenidos:</a:t>
          </a:r>
          <a:endParaRPr lang="es-CL" sz="1200" kern="1200" dirty="0">
            <a:solidFill>
              <a:schemeClr val="tx1">
                <a:lumMod val="95000"/>
                <a:lumOff val="5000"/>
              </a:schemeClr>
            </a:solidFill>
          </a:endParaRPr>
        </a:p>
        <a:p>
          <a:pPr marL="228600" lvl="2" indent="-114300" algn="ctr" defTabSz="533400">
            <a:lnSpc>
              <a:spcPct val="90000"/>
            </a:lnSpc>
            <a:spcBef>
              <a:spcPct val="0"/>
            </a:spcBef>
            <a:spcAft>
              <a:spcPct val="15000"/>
            </a:spcAft>
            <a:buChar char="•"/>
          </a:pPr>
          <a:r>
            <a:rPr lang="es-CL" sz="1200" kern="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Hipótesis del BMC a validar</a:t>
          </a:r>
          <a:endParaRPr lang="es-CL" sz="1200" b="1"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Char char="•"/>
          </a:pPr>
          <a:r>
            <a:rPr lang="es-CL" sz="1200" kern="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Método Lean Startup</a:t>
          </a:r>
          <a:endParaRPr lang="es-CL" sz="1200" b="1"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Char char="•"/>
          </a:pPr>
          <a:endParaRPr lang="es-CL" sz="1200" b="1"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latin typeface="+mj-lt"/>
            </a:rPr>
            <a:t>Recursos:</a:t>
          </a:r>
        </a:p>
        <a:p>
          <a:pPr marL="228600" lvl="2" indent="-114300" algn="ctr" defTabSz="533400">
            <a:lnSpc>
              <a:spcPct val="90000"/>
            </a:lnSpc>
            <a:spcBef>
              <a:spcPct val="0"/>
            </a:spcBef>
            <a:spcAft>
              <a:spcPct val="15000"/>
            </a:spcAft>
            <a:buChar char="•"/>
          </a:pPr>
          <a:r>
            <a:rPr lang="es-CL" sz="1200" kern="1200" dirty="0">
              <a:solidFill>
                <a:schemeClr val="tx1">
                  <a:lumMod val="95000"/>
                  <a:lumOff val="5000"/>
                </a:schemeClr>
              </a:solidFill>
              <a:effectLst/>
              <a:latin typeface="+mj-lt"/>
              <a:ea typeface="Open Sans" pitchFamily="2" charset="0"/>
              <a:cs typeface="Mangal" panose="02040503050203030202" pitchFamily="18" charset="0"/>
            </a:rPr>
            <a:t>3.2 Modelo de experimentación</a:t>
          </a:r>
          <a:endParaRPr lang="es-CL" sz="1200"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Char char="•"/>
          </a:pPr>
          <a:r>
            <a:rPr lang="es-CL" sz="1200" kern="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3.3 Test Card</a:t>
          </a:r>
          <a:endParaRPr lang="es-CL" sz="1200"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Char char="•"/>
          </a:pPr>
          <a:endParaRPr lang="es-CL" sz="1200"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effectLst/>
              <a:latin typeface="+mj-lt"/>
              <a:ea typeface="Open Sans" pitchFamily="2" charset="0"/>
              <a:cs typeface="Mangal" panose="02040503050203030202" pitchFamily="18" charset="0"/>
            </a:rPr>
            <a:t>Actividad 5:</a:t>
          </a:r>
          <a:endParaRPr lang="es-CL" sz="1200" b="1"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Font typeface="Arial" panose="020B0604020202020204" pitchFamily="34" charset="0"/>
            <a:buChar char="•"/>
          </a:pPr>
          <a:r>
            <a:rPr lang="es-CL" sz="1200" kern="1200" dirty="0">
              <a:solidFill>
                <a:schemeClr val="tx1">
                  <a:lumMod val="95000"/>
                  <a:lumOff val="5000"/>
                </a:schemeClr>
              </a:solidFill>
              <a:effectLst/>
              <a:latin typeface="+mj-lt"/>
              <a:ea typeface="Open Sans" pitchFamily="2" charset="0"/>
              <a:cs typeface="Mangal" panose="02040503050203030202" pitchFamily="18" charset="0"/>
            </a:rPr>
            <a:t>Definición de modelo de experimentación </a:t>
          </a:r>
          <a:r>
            <a:rPr lang="es-CL" sz="1200" kern="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(45 min.)</a:t>
          </a:r>
          <a:endParaRPr lang="es-CL" sz="1200"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Font typeface="Arial" panose="020B0604020202020204" pitchFamily="34" charset="0"/>
            <a:buNone/>
          </a:pPr>
          <a:endParaRPr lang="es-CL" sz="1200"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effectLst/>
              <a:latin typeface="+mj-lt"/>
              <a:ea typeface="Open Sans" pitchFamily="2" charset="0"/>
              <a:cs typeface="Mangal" panose="02040503050203030202" pitchFamily="18" charset="0"/>
            </a:rPr>
            <a:t>Actividad 6:</a:t>
          </a:r>
          <a:endParaRPr lang="es-CL" sz="1200"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Char char="•"/>
          </a:pPr>
          <a:r>
            <a:rPr lang="es-CL" sz="1200" kern="1200" dirty="0">
              <a:solidFill>
                <a:schemeClr val="tx1">
                  <a:lumMod val="95000"/>
                  <a:lumOff val="5000"/>
                </a:schemeClr>
              </a:solidFill>
              <a:effectLst/>
              <a:latin typeface="+mj-lt"/>
              <a:ea typeface="Open Sans" pitchFamily="2" charset="0"/>
              <a:cs typeface="Mangal" panose="02040503050203030202" pitchFamily="18" charset="0"/>
            </a:rPr>
            <a:t>Test Card                   </a:t>
          </a:r>
          <a:r>
            <a:rPr lang="es-CL" sz="1200" kern="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(90 min.)</a:t>
          </a:r>
          <a:endParaRPr lang="es-CL" sz="1200" kern="1200" dirty="0">
            <a:solidFill>
              <a:schemeClr val="tx1">
                <a:lumMod val="95000"/>
                <a:lumOff val="5000"/>
              </a:schemeClr>
            </a:solidFill>
            <a:latin typeface="+mj-lt"/>
          </a:endParaRPr>
        </a:p>
      </dsp:txBody>
      <dsp:txXfrm>
        <a:off x="2241462" y="829387"/>
        <a:ext cx="1961706" cy="3952800"/>
      </dsp:txXfrm>
    </dsp:sp>
    <dsp:sp modelId="{7D6E9053-392B-43A9-9EE8-B413F09DDF65}">
      <dsp:nvSpPr>
        <dsp:cNvPr id="0" name=""/>
        <dsp:cNvSpPr/>
      </dsp:nvSpPr>
      <dsp:spPr>
        <a:xfrm>
          <a:off x="4477807" y="44704"/>
          <a:ext cx="1961706" cy="784682"/>
        </a:xfrm>
        <a:prstGeom prst="rect">
          <a:avLst/>
        </a:prstGeom>
        <a:solidFill>
          <a:srgbClr val="E1261E"/>
        </a:solidFill>
        <a:ln w="12700" cap="flat" cmpd="sng" algn="ctr">
          <a:solidFill>
            <a:srgbClr val="E126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s-CL" sz="1200" b="1" kern="1200" dirty="0">
              <a:solidFill>
                <a:schemeClr val="bg1"/>
              </a:solidFill>
              <a:effectLst/>
              <a:latin typeface="+mj-lt"/>
              <a:ea typeface="Open Sans" pitchFamily="2" charset="0"/>
              <a:cs typeface="Mangal" panose="02040503050203030202" pitchFamily="18" charset="0"/>
            </a:rPr>
            <a:t>Etapa 3: Aplicación del Modelo de Experimentación</a:t>
          </a:r>
          <a:endParaRPr lang="es-CL" sz="1200" kern="1200" dirty="0">
            <a:solidFill>
              <a:schemeClr val="bg1"/>
            </a:solidFill>
          </a:endParaRPr>
        </a:p>
      </dsp:txBody>
      <dsp:txXfrm>
        <a:off x="4477807" y="44704"/>
        <a:ext cx="1961706" cy="784682"/>
      </dsp:txXfrm>
    </dsp:sp>
    <dsp:sp modelId="{E9CB0546-CE09-43D2-B479-C11E2C43DBC2}">
      <dsp:nvSpPr>
        <dsp:cNvPr id="0" name=""/>
        <dsp:cNvSpPr/>
      </dsp:nvSpPr>
      <dsp:spPr>
        <a:xfrm>
          <a:off x="4477807" y="829387"/>
          <a:ext cx="1961706" cy="3952800"/>
        </a:xfrm>
        <a:prstGeom prst="rect">
          <a:avLst/>
        </a:prstGeom>
        <a:solidFill>
          <a:srgbClr val="F2F2F2">
            <a:alpha val="90000"/>
          </a:srgbClr>
        </a:solidFill>
        <a:ln w="12700" cap="flat" cmpd="sng" algn="ctr">
          <a:solidFill>
            <a:srgbClr val="F2F2F2">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latin typeface="+mj-lt"/>
            </a:rPr>
            <a:t>Contenidos:</a:t>
          </a:r>
          <a:endParaRPr lang="es-CL" sz="1200" kern="1200" dirty="0">
            <a:solidFill>
              <a:schemeClr val="tx1"/>
            </a:solidFill>
            <a:latin typeface="+mj-lt"/>
          </a:endParaRPr>
        </a:p>
        <a:p>
          <a:pPr marL="228600" lvl="2" indent="-114300" algn="ctr" defTabSz="533400">
            <a:lnSpc>
              <a:spcPct val="90000"/>
            </a:lnSpc>
            <a:spcBef>
              <a:spcPct val="0"/>
            </a:spcBef>
            <a:spcAft>
              <a:spcPct val="15000"/>
            </a:spcAft>
            <a:buChar char="•"/>
          </a:pPr>
          <a:r>
            <a:rPr lang="es-CL" sz="1200" kern="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Hipótesis del BMC a validar</a:t>
          </a:r>
          <a:endParaRPr lang="es-CL" sz="1200" b="1"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Char char="•"/>
          </a:pPr>
          <a:r>
            <a:rPr lang="es-CL" sz="1200" kern="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Método Lean Startup</a:t>
          </a:r>
          <a:endParaRPr lang="es-CL" sz="1200" b="1"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Char char="•"/>
          </a:pPr>
          <a:endParaRPr lang="es-CL" sz="1200" b="1"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None/>
          </a:pPr>
          <a:r>
            <a:rPr lang="es-CL" sz="1200" b="1" kern="1200" dirty="0">
              <a:solidFill>
                <a:schemeClr val="tx1">
                  <a:lumMod val="95000"/>
                  <a:lumOff val="5000"/>
                </a:schemeClr>
              </a:solidFill>
              <a:latin typeface="+mj-lt"/>
            </a:rPr>
            <a:t>Recursos:</a:t>
          </a:r>
        </a:p>
        <a:p>
          <a:pPr marL="228600" lvl="2" indent="-114300" algn="ctr" defTabSz="533400">
            <a:lnSpc>
              <a:spcPct val="90000"/>
            </a:lnSpc>
            <a:spcBef>
              <a:spcPct val="0"/>
            </a:spcBef>
            <a:spcAft>
              <a:spcPct val="15000"/>
            </a:spcAft>
            <a:buChar char="•"/>
          </a:pPr>
          <a:r>
            <a:rPr lang="es-CL" sz="1200" kern="1200" dirty="0">
              <a:solidFill>
                <a:schemeClr val="tx1">
                  <a:lumMod val="95000"/>
                  <a:lumOff val="5000"/>
                </a:schemeClr>
              </a:solidFill>
              <a:effectLst/>
              <a:latin typeface="+mj-lt"/>
              <a:ea typeface="Open Sans" pitchFamily="2" charset="0"/>
              <a:cs typeface="Mangal" panose="02040503050203030202" pitchFamily="18" charset="0"/>
            </a:rPr>
            <a:t>3.2 Modelo de experimentación</a:t>
          </a:r>
          <a:endParaRPr lang="es-CL" sz="1200"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Char char="•"/>
          </a:pPr>
          <a:r>
            <a:rPr lang="es-CL" sz="1200" kern="1200" dirty="0">
              <a:solidFill>
                <a:schemeClr val="tx1">
                  <a:lumMod val="95000"/>
                  <a:lumOff val="5000"/>
                </a:schemeClr>
              </a:solidFill>
              <a:effectLst/>
              <a:highlight>
                <a:srgbClr val="F2F2F2"/>
              </a:highlight>
              <a:latin typeface="+mj-lt"/>
              <a:ea typeface="Open Sans" pitchFamily="2" charset="0"/>
              <a:cs typeface="Mangal" panose="02040503050203030202" pitchFamily="18" charset="0"/>
            </a:rPr>
            <a:t>3.3 Test Card</a:t>
          </a:r>
          <a:endParaRPr lang="es-CL" sz="1200"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Char char="•"/>
          </a:pPr>
          <a:endParaRPr lang="es-CL" sz="1200" kern="1200" dirty="0">
            <a:solidFill>
              <a:schemeClr val="tx1">
                <a:lumMod val="95000"/>
                <a:lumOff val="5000"/>
              </a:schemeClr>
            </a:solidFill>
            <a:latin typeface="+mj-lt"/>
          </a:endParaRPr>
        </a:p>
        <a:p>
          <a:pPr marL="114300" lvl="1" indent="-114300" algn="ctr" defTabSz="533400">
            <a:lnSpc>
              <a:spcPct val="90000"/>
            </a:lnSpc>
            <a:spcBef>
              <a:spcPct val="0"/>
            </a:spcBef>
            <a:spcAft>
              <a:spcPct val="15000"/>
            </a:spcAft>
            <a:buNone/>
          </a:pPr>
          <a:r>
            <a:rPr lang="es-CL" sz="1200" b="1" kern="1200" dirty="0">
              <a:latin typeface="+mj-lt"/>
            </a:rPr>
            <a:t>Actividad 7:</a:t>
          </a:r>
          <a:endParaRPr lang="es-CL" sz="1200" b="1" kern="1200" dirty="0">
            <a:solidFill>
              <a:schemeClr val="tx1">
                <a:lumMod val="95000"/>
                <a:lumOff val="5000"/>
              </a:schemeClr>
            </a:solidFill>
            <a:latin typeface="+mj-lt"/>
          </a:endParaRPr>
        </a:p>
        <a:p>
          <a:pPr marL="228600" lvl="2" indent="-114300" algn="ctr" defTabSz="533400">
            <a:lnSpc>
              <a:spcPct val="90000"/>
            </a:lnSpc>
            <a:spcBef>
              <a:spcPct val="0"/>
            </a:spcBef>
            <a:spcAft>
              <a:spcPct val="15000"/>
            </a:spcAft>
            <a:buChar char="•"/>
          </a:pPr>
          <a:r>
            <a:rPr lang="es-CL" sz="1200" kern="1200" dirty="0">
              <a:latin typeface="+mj-lt"/>
            </a:rPr>
            <a:t>Construcción de prototipo y aplicación de modelo de experimentación    (180 min.)</a:t>
          </a:r>
          <a:endParaRPr lang="es-CL" sz="1200" b="1" kern="1200" dirty="0">
            <a:solidFill>
              <a:schemeClr val="tx1">
                <a:lumMod val="95000"/>
                <a:lumOff val="5000"/>
              </a:schemeClr>
            </a:solidFill>
            <a:latin typeface="+mj-lt"/>
          </a:endParaRPr>
        </a:p>
      </dsp:txBody>
      <dsp:txXfrm>
        <a:off x="4477807" y="829387"/>
        <a:ext cx="1961706" cy="3952800"/>
      </dsp:txXfrm>
    </dsp:sp>
    <dsp:sp modelId="{75F4306E-835E-475A-83F2-ADCE119E00A0}">
      <dsp:nvSpPr>
        <dsp:cNvPr id="0" name=""/>
        <dsp:cNvSpPr/>
      </dsp:nvSpPr>
      <dsp:spPr>
        <a:xfrm>
          <a:off x="6714153" y="44704"/>
          <a:ext cx="1961706" cy="784682"/>
        </a:xfrm>
        <a:prstGeom prst="rect">
          <a:avLst/>
        </a:prstGeom>
        <a:solidFill>
          <a:srgbClr val="E1261E"/>
        </a:solidFill>
        <a:ln w="12700" cap="flat" cmpd="sng" algn="ctr">
          <a:solidFill>
            <a:srgbClr val="E126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s-CL" sz="1200" b="1" kern="1200" dirty="0">
              <a:solidFill>
                <a:schemeClr val="bg1"/>
              </a:solidFill>
              <a:effectLst/>
              <a:latin typeface="+mj-lt"/>
              <a:ea typeface="Open Sans" pitchFamily="2" charset="0"/>
              <a:cs typeface="Mangal" panose="02040503050203030202" pitchFamily="18" charset="0"/>
            </a:rPr>
            <a:t>Etapa 4: Ajustes del Modelo de Negocio</a:t>
          </a:r>
          <a:endParaRPr lang="es-CL" sz="1200" kern="1200" dirty="0">
            <a:solidFill>
              <a:schemeClr val="bg1"/>
            </a:solidFill>
          </a:endParaRPr>
        </a:p>
      </dsp:txBody>
      <dsp:txXfrm>
        <a:off x="6714153" y="44704"/>
        <a:ext cx="1961706" cy="784682"/>
      </dsp:txXfrm>
    </dsp:sp>
    <dsp:sp modelId="{35989043-0FE5-4DF2-AC23-5AE02CF75523}">
      <dsp:nvSpPr>
        <dsp:cNvPr id="0" name=""/>
        <dsp:cNvSpPr/>
      </dsp:nvSpPr>
      <dsp:spPr>
        <a:xfrm>
          <a:off x="6714153" y="829387"/>
          <a:ext cx="1961706" cy="3952800"/>
        </a:xfrm>
        <a:prstGeom prst="rect">
          <a:avLst/>
        </a:prstGeom>
        <a:solidFill>
          <a:srgbClr val="F2F2F2">
            <a:alpha val="90000"/>
          </a:srgbClr>
        </a:solidFill>
        <a:ln w="12700" cap="flat" cmpd="sng" algn="ctr">
          <a:solidFill>
            <a:srgbClr val="F2F2F2">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ctr" defTabSz="533400">
            <a:lnSpc>
              <a:spcPct val="90000"/>
            </a:lnSpc>
            <a:spcBef>
              <a:spcPct val="0"/>
            </a:spcBef>
            <a:spcAft>
              <a:spcPct val="15000"/>
            </a:spcAft>
            <a:buNone/>
          </a:pPr>
          <a:r>
            <a:rPr lang="es-CL" sz="1200" b="1" kern="1200" dirty="0">
              <a:solidFill>
                <a:schemeClr val="tx1"/>
              </a:solidFill>
              <a:latin typeface="+mj-lt"/>
            </a:rPr>
            <a:t>Contenidos:</a:t>
          </a:r>
          <a:endParaRPr lang="es-CL" sz="1200" kern="1200" dirty="0">
            <a:solidFill>
              <a:schemeClr val="tx1"/>
            </a:solidFill>
          </a:endParaRPr>
        </a:p>
        <a:p>
          <a:pPr marL="228600" lvl="2" indent="-114300" algn="ctr" defTabSz="533400">
            <a:lnSpc>
              <a:spcPct val="90000"/>
            </a:lnSpc>
            <a:spcBef>
              <a:spcPct val="0"/>
            </a:spcBef>
            <a:spcAft>
              <a:spcPct val="15000"/>
            </a:spcAft>
            <a:buChar char="•"/>
          </a:pPr>
          <a:r>
            <a:rPr lang="es-CL" sz="1200" kern="1200" dirty="0">
              <a:solidFill>
                <a:schemeClr val="tx1"/>
              </a:solidFill>
              <a:effectLst/>
              <a:highlight>
                <a:srgbClr val="F2F2F2"/>
              </a:highlight>
              <a:latin typeface="+mj-lt"/>
              <a:ea typeface="Open Sans" pitchFamily="2" charset="0"/>
              <a:cs typeface="Mangal" panose="02040503050203030202" pitchFamily="18" charset="0"/>
            </a:rPr>
            <a:t>Resultados del Proceso de experimentación</a:t>
          </a:r>
          <a:endParaRPr lang="es-CL" sz="1200" b="1" kern="1200" dirty="0">
            <a:solidFill>
              <a:schemeClr val="tx1"/>
            </a:solidFill>
            <a:latin typeface="+mj-lt"/>
          </a:endParaRPr>
        </a:p>
        <a:p>
          <a:pPr marL="228600" lvl="2" indent="-114300" algn="ctr" defTabSz="533400">
            <a:lnSpc>
              <a:spcPct val="90000"/>
            </a:lnSpc>
            <a:spcBef>
              <a:spcPct val="0"/>
            </a:spcBef>
            <a:spcAft>
              <a:spcPct val="15000"/>
            </a:spcAft>
            <a:buChar char="•"/>
          </a:pPr>
          <a:r>
            <a:rPr lang="es-CL" sz="1200" kern="1200" dirty="0">
              <a:solidFill>
                <a:schemeClr val="tx1"/>
              </a:solidFill>
              <a:effectLst/>
              <a:highlight>
                <a:srgbClr val="F2F2F2"/>
              </a:highlight>
              <a:latin typeface="+mj-lt"/>
              <a:ea typeface="Open Sans" pitchFamily="2" charset="0"/>
              <a:cs typeface="Mangal" panose="02040503050203030202" pitchFamily="18" charset="0"/>
            </a:rPr>
            <a:t>Insights / Conclusiones</a:t>
          </a:r>
          <a:endParaRPr lang="es-CL" sz="1200" b="1" kern="1200" dirty="0">
            <a:solidFill>
              <a:schemeClr val="tx1"/>
            </a:solidFill>
            <a:latin typeface="+mj-lt"/>
          </a:endParaRPr>
        </a:p>
        <a:p>
          <a:pPr marL="114300" lvl="1" indent="-114300" algn="ctr" defTabSz="533400">
            <a:lnSpc>
              <a:spcPct val="90000"/>
            </a:lnSpc>
            <a:spcBef>
              <a:spcPct val="0"/>
            </a:spcBef>
            <a:spcAft>
              <a:spcPct val="15000"/>
            </a:spcAft>
            <a:buChar char="•"/>
          </a:pPr>
          <a:endParaRPr lang="es-CL" sz="1200" b="1" kern="1200" dirty="0">
            <a:solidFill>
              <a:schemeClr val="tx1"/>
            </a:solidFill>
            <a:latin typeface="+mj-lt"/>
          </a:endParaRPr>
        </a:p>
        <a:p>
          <a:pPr marL="114300" lvl="1" indent="-114300" algn="ctr" defTabSz="533400">
            <a:lnSpc>
              <a:spcPct val="90000"/>
            </a:lnSpc>
            <a:spcBef>
              <a:spcPct val="0"/>
            </a:spcBef>
            <a:spcAft>
              <a:spcPct val="15000"/>
            </a:spcAft>
            <a:buNone/>
          </a:pPr>
          <a:r>
            <a:rPr lang="es-CL" sz="1200" b="1" kern="1200" dirty="0">
              <a:solidFill>
                <a:schemeClr val="tx1"/>
              </a:solidFill>
              <a:latin typeface="+mj-lt"/>
            </a:rPr>
            <a:t>Recurso:</a:t>
          </a:r>
        </a:p>
        <a:p>
          <a:pPr marL="228600" lvl="2" indent="-114300" algn="ctr" defTabSz="533400">
            <a:lnSpc>
              <a:spcPct val="90000"/>
            </a:lnSpc>
            <a:spcBef>
              <a:spcPct val="0"/>
            </a:spcBef>
            <a:spcAft>
              <a:spcPct val="15000"/>
            </a:spcAft>
            <a:buChar char="•"/>
          </a:pPr>
          <a:r>
            <a:rPr lang="es-CL" sz="1200" kern="1200" dirty="0">
              <a:solidFill>
                <a:schemeClr val="tx1"/>
              </a:solidFill>
              <a:effectLst/>
              <a:latin typeface="+mj-lt"/>
              <a:ea typeface="Open Sans" pitchFamily="2" charset="0"/>
              <a:cs typeface="Mangal" panose="02040503050203030202" pitchFamily="18" charset="0"/>
            </a:rPr>
            <a:t>3.4 Plantilla BMC V2</a:t>
          </a:r>
          <a:endParaRPr lang="es-CL" sz="1200" b="1" kern="1200" dirty="0">
            <a:solidFill>
              <a:schemeClr val="tx1"/>
            </a:solidFill>
            <a:latin typeface="+mj-lt"/>
          </a:endParaRPr>
        </a:p>
        <a:p>
          <a:pPr marL="228600" lvl="2" indent="-114300" algn="ctr" defTabSz="533400">
            <a:lnSpc>
              <a:spcPct val="90000"/>
            </a:lnSpc>
            <a:spcBef>
              <a:spcPct val="0"/>
            </a:spcBef>
            <a:spcAft>
              <a:spcPct val="15000"/>
            </a:spcAft>
            <a:buChar char="•"/>
          </a:pPr>
          <a:endParaRPr lang="es-CL" sz="1200" b="1" kern="1200" dirty="0">
            <a:solidFill>
              <a:schemeClr val="tx1"/>
            </a:solidFill>
            <a:latin typeface="+mj-lt"/>
          </a:endParaRPr>
        </a:p>
        <a:p>
          <a:pPr marL="114300" lvl="1" indent="-114300" algn="ctr" defTabSz="533400">
            <a:lnSpc>
              <a:spcPct val="90000"/>
            </a:lnSpc>
            <a:spcBef>
              <a:spcPct val="0"/>
            </a:spcBef>
            <a:spcAft>
              <a:spcPct val="15000"/>
            </a:spcAft>
            <a:buNone/>
          </a:pPr>
          <a:r>
            <a:rPr lang="es-CL" sz="1200" b="1" kern="1200" dirty="0">
              <a:solidFill>
                <a:schemeClr val="tx1"/>
              </a:solidFill>
              <a:effectLst/>
              <a:latin typeface="+mj-lt"/>
              <a:ea typeface="Open Sans" pitchFamily="2" charset="0"/>
              <a:cs typeface="Mangal" panose="02040503050203030202" pitchFamily="18" charset="0"/>
            </a:rPr>
            <a:t>Actividad 8:</a:t>
          </a:r>
          <a:endParaRPr lang="es-CL" sz="1200" kern="1200" dirty="0">
            <a:solidFill>
              <a:schemeClr val="tx1"/>
            </a:solidFill>
            <a:latin typeface="+mj-lt"/>
          </a:endParaRPr>
        </a:p>
        <a:p>
          <a:pPr marL="114300" lvl="1" indent="-114300" algn="ctr" defTabSz="533400">
            <a:lnSpc>
              <a:spcPct val="90000"/>
            </a:lnSpc>
            <a:spcBef>
              <a:spcPct val="0"/>
            </a:spcBef>
            <a:spcAft>
              <a:spcPct val="15000"/>
            </a:spcAft>
            <a:buFont typeface="Arial" panose="020B0604020202020204" pitchFamily="34" charset="0"/>
            <a:buChar char="•"/>
          </a:pPr>
          <a:r>
            <a:rPr lang="es-CL" sz="1200" kern="1200" dirty="0">
              <a:solidFill>
                <a:schemeClr val="tx1"/>
              </a:solidFill>
              <a:effectLst/>
              <a:latin typeface="+mj-lt"/>
              <a:ea typeface="Open Sans" pitchFamily="2" charset="0"/>
              <a:cs typeface="Mangal" panose="02040503050203030202" pitchFamily="18" charset="0"/>
            </a:rPr>
            <a:t>Desarrollo de modelo de negocio, versión  2  </a:t>
          </a:r>
          <a:r>
            <a:rPr lang="es-CL" sz="1200" kern="1200" dirty="0">
              <a:solidFill>
                <a:schemeClr val="tx1"/>
              </a:solidFill>
              <a:effectLst/>
              <a:highlight>
                <a:srgbClr val="F2F2F2"/>
              </a:highlight>
              <a:latin typeface="+mj-lt"/>
              <a:ea typeface="Open Sans" pitchFamily="2" charset="0"/>
              <a:cs typeface="Mangal" panose="02040503050203030202" pitchFamily="18" charset="0"/>
            </a:rPr>
            <a:t>(90 min.)</a:t>
          </a:r>
          <a:endParaRPr lang="es-CL" sz="1200" kern="1200" dirty="0">
            <a:solidFill>
              <a:schemeClr val="tx1"/>
            </a:solidFill>
            <a:latin typeface="+mj-lt"/>
          </a:endParaRPr>
        </a:p>
      </dsp:txBody>
      <dsp:txXfrm>
        <a:off x="6714153" y="829387"/>
        <a:ext cx="1961706" cy="3952800"/>
      </dsp:txXfrm>
    </dsp:sp>
    <dsp:sp modelId="{CD1EEC10-D43E-4EE7-94DE-61CBC073507F}">
      <dsp:nvSpPr>
        <dsp:cNvPr id="0" name=""/>
        <dsp:cNvSpPr/>
      </dsp:nvSpPr>
      <dsp:spPr>
        <a:xfrm>
          <a:off x="8950498" y="44704"/>
          <a:ext cx="1961706" cy="784682"/>
        </a:xfrm>
        <a:prstGeom prst="rect">
          <a:avLst/>
        </a:prstGeom>
        <a:solidFill>
          <a:srgbClr val="E1261E"/>
        </a:solidFill>
        <a:ln w="12700" cap="flat" cmpd="sng" algn="ctr">
          <a:solidFill>
            <a:srgbClr val="E1261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s-CL" sz="1200" b="1" kern="1200" dirty="0">
              <a:solidFill>
                <a:schemeClr val="bg1"/>
              </a:solidFill>
              <a:effectLst/>
              <a:latin typeface="+mj-lt"/>
              <a:ea typeface="Open Sans" pitchFamily="2" charset="0"/>
              <a:cs typeface="Mangal" panose="02040503050203030202" pitchFamily="18" charset="0"/>
            </a:rPr>
            <a:t>Etapa 5: Desarrollo de la Evaluación Sumativa 3</a:t>
          </a:r>
          <a:endParaRPr lang="es-CL" sz="1200" kern="1200" dirty="0">
            <a:solidFill>
              <a:schemeClr val="bg1"/>
            </a:solidFill>
          </a:endParaRPr>
        </a:p>
      </dsp:txBody>
      <dsp:txXfrm>
        <a:off x="8950498" y="44704"/>
        <a:ext cx="1961706" cy="784682"/>
      </dsp:txXfrm>
    </dsp:sp>
    <dsp:sp modelId="{20A12B2F-2E10-471D-99E9-E40711CB68EB}">
      <dsp:nvSpPr>
        <dsp:cNvPr id="0" name=""/>
        <dsp:cNvSpPr/>
      </dsp:nvSpPr>
      <dsp:spPr>
        <a:xfrm>
          <a:off x="8950498" y="829387"/>
          <a:ext cx="1961706" cy="3952800"/>
        </a:xfrm>
        <a:prstGeom prst="rect">
          <a:avLst/>
        </a:prstGeom>
        <a:solidFill>
          <a:srgbClr val="F2F2F2">
            <a:alpha val="90000"/>
          </a:srgbClr>
        </a:solidFill>
        <a:ln w="12700" cap="flat" cmpd="sng" algn="ctr">
          <a:solidFill>
            <a:srgbClr val="F2F2F2">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ctr" defTabSz="533400">
            <a:lnSpc>
              <a:spcPct val="90000"/>
            </a:lnSpc>
            <a:spcBef>
              <a:spcPct val="0"/>
            </a:spcBef>
            <a:spcAft>
              <a:spcPct val="15000"/>
            </a:spcAft>
            <a:buNone/>
          </a:pPr>
          <a:r>
            <a:rPr lang="es-CL" sz="1200" b="1" kern="1200" dirty="0">
              <a:solidFill>
                <a:schemeClr val="tx1"/>
              </a:solidFill>
              <a:latin typeface="+mj-lt"/>
            </a:rPr>
            <a:t>Contenido:</a:t>
          </a:r>
          <a:endParaRPr lang="es-CL" sz="1200" kern="1200" dirty="0">
            <a:solidFill>
              <a:schemeClr val="tx1"/>
            </a:solidFill>
          </a:endParaRPr>
        </a:p>
        <a:p>
          <a:pPr marL="228600" lvl="2" indent="-114300" algn="ctr" defTabSz="533400">
            <a:lnSpc>
              <a:spcPct val="90000"/>
            </a:lnSpc>
            <a:spcBef>
              <a:spcPct val="0"/>
            </a:spcBef>
            <a:spcAft>
              <a:spcPct val="15000"/>
            </a:spcAft>
            <a:buChar char="•"/>
          </a:pPr>
          <a:r>
            <a:rPr lang="es-CL" sz="1200" kern="1200" dirty="0">
              <a:solidFill>
                <a:schemeClr val="tx1"/>
              </a:solidFill>
              <a:effectLst/>
              <a:latin typeface="+mj-lt"/>
              <a:ea typeface="Open Sans" pitchFamily="2" charset="0"/>
              <a:cs typeface="Mangal" panose="02040503050203030202" pitchFamily="18" charset="0"/>
            </a:rPr>
            <a:t>Evaluación Sumativa 3</a:t>
          </a:r>
          <a:endParaRPr lang="es-CL" sz="1200" b="1" kern="1200" dirty="0">
            <a:solidFill>
              <a:schemeClr val="tx1"/>
            </a:solidFill>
            <a:latin typeface="+mj-lt"/>
          </a:endParaRPr>
        </a:p>
        <a:p>
          <a:pPr marL="228600" lvl="2" indent="-114300" algn="ctr" defTabSz="533400">
            <a:lnSpc>
              <a:spcPct val="90000"/>
            </a:lnSpc>
            <a:spcBef>
              <a:spcPct val="0"/>
            </a:spcBef>
            <a:spcAft>
              <a:spcPct val="15000"/>
            </a:spcAft>
            <a:buChar char="•"/>
          </a:pPr>
          <a:endParaRPr lang="es-CL" sz="1200" kern="1200" dirty="0">
            <a:solidFill>
              <a:srgbClr val="666666"/>
            </a:solidFill>
            <a:effectLst/>
            <a:highlight>
              <a:srgbClr val="F2F2F2"/>
            </a:highlight>
            <a:latin typeface="+mj-lt"/>
            <a:ea typeface="Calibri" panose="020F0502020204030204" pitchFamily="34" charset="0"/>
            <a:cs typeface="Mangal" panose="02040503050203030202" pitchFamily="18" charset="0"/>
          </a:endParaRPr>
        </a:p>
        <a:p>
          <a:pPr marL="114300" lvl="1" indent="-114300" algn="ctr" defTabSz="533400">
            <a:lnSpc>
              <a:spcPct val="90000"/>
            </a:lnSpc>
            <a:spcBef>
              <a:spcPct val="0"/>
            </a:spcBef>
            <a:spcAft>
              <a:spcPct val="15000"/>
            </a:spcAft>
            <a:buNone/>
          </a:pPr>
          <a:r>
            <a:rPr lang="es-CL" sz="1200" b="1" kern="1200" dirty="0">
              <a:solidFill>
                <a:schemeClr val="tx1"/>
              </a:solidFill>
              <a:latin typeface="+mj-lt"/>
            </a:rPr>
            <a:t>Recurso:</a:t>
          </a:r>
        </a:p>
        <a:p>
          <a:pPr marL="228600" lvl="2" indent="-114300" algn="ctr" defTabSz="533400">
            <a:lnSpc>
              <a:spcPct val="90000"/>
            </a:lnSpc>
            <a:spcBef>
              <a:spcPct val="0"/>
            </a:spcBef>
            <a:spcAft>
              <a:spcPct val="15000"/>
            </a:spcAft>
            <a:buChar char="•"/>
          </a:pPr>
          <a:r>
            <a:rPr lang="es-CL" sz="1200" kern="1200" dirty="0">
              <a:solidFill>
                <a:schemeClr val="tx1"/>
              </a:solidFill>
              <a:effectLst/>
              <a:latin typeface="+mj-lt"/>
              <a:ea typeface="Open Sans" pitchFamily="2" charset="0"/>
              <a:cs typeface="Mangal" panose="02040503050203030202" pitchFamily="18" charset="0"/>
            </a:rPr>
            <a:t>3.5 Evaluación Sumativa 3</a:t>
          </a:r>
          <a:endParaRPr lang="es-CL" sz="1200" kern="1200" dirty="0">
            <a:solidFill>
              <a:schemeClr val="tx1"/>
            </a:solidFill>
            <a:latin typeface="+mj-lt"/>
          </a:endParaRPr>
        </a:p>
        <a:p>
          <a:pPr marL="114300" lvl="1" indent="-114300" algn="ctr" defTabSz="533400">
            <a:lnSpc>
              <a:spcPct val="90000"/>
            </a:lnSpc>
            <a:spcBef>
              <a:spcPct val="0"/>
            </a:spcBef>
            <a:spcAft>
              <a:spcPct val="15000"/>
            </a:spcAft>
            <a:buChar char="•"/>
          </a:pPr>
          <a:endParaRPr lang="es-CL" sz="1200" kern="1200" dirty="0">
            <a:solidFill>
              <a:schemeClr val="tx1"/>
            </a:solidFill>
            <a:latin typeface="+mj-lt"/>
          </a:endParaRPr>
        </a:p>
        <a:p>
          <a:pPr marL="114300" lvl="1" indent="-114300" algn="ctr" defTabSz="533400">
            <a:lnSpc>
              <a:spcPct val="90000"/>
            </a:lnSpc>
            <a:spcBef>
              <a:spcPct val="0"/>
            </a:spcBef>
            <a:spcAft>
              <a:spcPct val="15000"/>
            </a:spcAft>
            <a:buNone/>
          </a:pPr>
          <a:r>
            <a:rPr lang="es-CL" sz="1200" b="1" kern="1200" dirty="0">
              <a:solidFill>
                <a:schemeClr val="tx1"/>
              </a:solidFill>
              <a:effectLst/>
              <a:latin typeface="+mj-lt"/>
              <a:ea typeface="Open Sans" pitchFamily="2" charset="0"/>
              <a:cs typeface="Mangal" panose="02040503050203030202" pitchFamily="18" charset="0"/>
            </a:rPr>
            <a:t>Actividad 10:</a:t>
          </a:r>
          <a:endParaRPr lang="es-CL" sz="1200" kern="1200" dirty="0">
            <a:solidFill>
              <a:schemeClr val="tx1"/>
            </a:solidFill>
            <a:latin typeface="+mj-lt"/>
          </a:endParaRPr>
        </a:p>
        <a:p>
          <a:pPr marL="228600" lvl="2" indent="-114300" algn="ctr" defTabSz="533400">
            <a:lnSpc>
              <a:spcPct val="90000"/>
            </a:lnSpc>
            <a:spcBef>
              <a:spcPct val="0"/>
            </a:spcBef>
            <a:spcAft>
              <a:spcPct val="15000"/>
            </a:spcAft>
            <a:buChar char="•"/>
          </a:pPr>
          <a:r>
            <a:rPr lang="es-CL" sz="1200" kern="1200" dirty="0">
              <a:solidFill>
                <a:schemeClr val="tx1"/>
              </a:solidFill>
              <a:effectLst/>
              <a:latin typeface="+mj-lt"/>
              <a:ea typeface="Open Sans" pitchFamily="2" charset="0"/>
              <a:cs typeface="Mangal" panose="02040503050203030202" pitchFamily="18" charset="0"/>
            </a:rPr>
            <a:t>Evaluación Sumativa 3: Entrega y presentación          (180 min.)</a:t>
          </a:r>
          <a:endParaRPr lang="es-CL" sz="1200" kern="1200" dirty="0">
            <a:solidFill>
              <a:schemeClr val="tx1"/>
            </a:solidFill>
            <a:latin typeface="+mj-lt"/>
          </a:endParaRPr>
        </a:p>
      </dsp:txBody>
      <dsp:txXfrm>
        <a:off x="8950498" y="829387"/>
        <a:ext cx="1961706" cy="3952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68715-AA4D-4116-B127-3D211F4FDB29}">
      <dsp:nvSpPr>
        <dsp:cNvPr id="0" name=""/>
        <dsp:cNvSpPr/>
      </dsp:nvSpPr>
      <dsp:spPr>
        <a:xfrm>
          <a:off x="2833" y="202791"/>
          <a:ext cx="2247903" cy="1348742"/>
        </a:xfrm>
        <a:prstGeom prst="rect">
          <a:avLst/>
        </a:prstGeom>
        <a:solidFill>
          <a:srgbClr val="4C4C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rPr>
            <a:t>Genera ingresos</a:t>
          </a:r>
          <a:endParaRPr lang="es-CL" sz="1800" kern="1200" dirty="0">
            <a:latin typeface="+mj-lt"/>
          </a:endParaRPr>
        </a:p>
      </dsp:txBody>
      <dsp:txXfrm>
        <a:off x="2833" y="202791"/>
        <a:ext cx="2247903" cy="1348742"/>
      </dsp:txXfrm>
    </dsp:sp>
    <dsp:sp modelId="{72BFF08B-C8D7-4D34-A55F-01DE6493D50D}">
      <dsp:nvSpPr>
        <dsp:cNvPr id="0" name=""/>
        <dsp:cNvSpPr/>
      </dsp:nvSpPr>
      <dsp:spPr>
        <a:xfrm>
          <a:off x="2475527" y="202791"/>
          <a:ext cx="2247903" cy="1348742"/>
        </a:xfrm>
        <a:prstGeom prst="rect">
          <a:avLst/>
        </a:prstGeom>
        <a:solidFill>
          <a:srgbClr val="76717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rPr>
            <a:t>Identifica a sus clientes</a:t>
          </a:r>
          <a:endParaRPr lang="es-CL" sz="1800" kern="1200" dirty="0">
            <a:latin typeface="+mj-lt"/>
          </a:endParaRPr>
        </a:p>
      </dsp:txBody>
      <dsp:txXfrm>
        <a:off x="2475527" y="202791"/>
        <a:ext cx="2247903" cy="1348742"/>
      </dsp:txXfrm>
    </dsp:sp>
    <dsp:sp modelId="{8730D508-0924-4348-9F79-5F2736C72DFC}">
      <dsp:nvSpPr>
        <dsp:cNvPr id="0" name=""/>
        <dsp:cNvSpPr/>
      </dsp:nvSpPr>
      <dsp:spPr>
        <a:xfrm>
          <a:off x="4948221" y="202791"/>
          <a:ext cx="2247903" cy="1348742"/>
        </a:xfrm>
        <a:prstGeom prst="rect">
          <a:avLst/>
        </a:prstGeom>
        <a:solidFill>
          <a:srgbClr val="4C4C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rPr>
            <a:t>Ofrece valor</a:t>
          </a:r>
          <a:endParaRPr lang="es-CL" sz="1800" kern="1200" dirty="0">
            <a:latin typeface="+mj-lt"/>
          </a:endParaRPr>
        </a:p>
      </dsp:txBody>
      <dsp:txXfrm>
        <a:off x="4948221" y="202791"/>
        <a:ext cx="2247903" cy="1348742"/>
      </dsp:txXfrm>
    </dsp:sp>
    <dsp:sp modelId="{248BD0FA-6FD3-4C04-B200-733240AC99ED}">
      <dsp:nvSpPr>
        <dsp:cNvPr id="0" name=""/>
        <dsp:cNvSpPr/>
      </dsp:nvSpPr>
      <dsp:spPr>
        <a:xfrm>
          <a:off x="7420915" y="202791"/>
          <a:ext cx="2247903" cy="1348742"/>
        </a:xfrm>
        <a:prstGeom prst="rect">
          <a:avLst/>
        </a:prstGeom>
        <a:solidFill>
          <a:srgbClr val="76717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mj-lt"/>
            </a:rPr>
            <a:t>Organiza sus actividades clave </a:t>
          </a:r>
          <a:endParaRPr lang="es-CL" sz="1800" kern="1200" dirty="0">
            <a:latin typeface="+mj-lt"/>
          </a:endParaRPr>
        </a:p>
      </dsp:txBody>
      <dsp:txXfrm>
        <a:off x="7420915" y="202791"/>
        <a:ext cx="2247903" cy="134874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231A65-3C0F-4D77-B12D-A063BB453862}" type="datetimeFigureOut">
              <a:rPr lang="es-CL" smtClean="0"/>
              <a:t>30-08-2024</a:t>
            </a:fld>
            <a:endParaRPr lang="es-CL"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52F7C8-37B4-4510-B463-EEC7EA2D685C}" type="slidenum">
              <a:rPr lang="es-CL" smtClean="0"/>
              <a:t>‹Nº›</a:t>
            </a:fld>
            <a:endParaRPr lang="es-CL" dirty="0"/>
          </a:p>
        </p:txBody>
      </p:sp>
    </p:spTree>
    <p:extLst>
      <p:ext uri="{BB962C8B-B14F-4D97-AF65-F5344CB8AC3E}">
        <p14:creationId xmlns:p14="http://schemas.microsoft.com/office/powerpoint/2010/main" val="1006827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3E7B1-72F3-4644-9303-0AC6A1B3EC03}" type="datetimeFigureOut">
              <a:rPr lang="es-CL" smtClean="0"/>
              <a:t>30-08-2024</a:t>
            </a:fld>
            <a:endParaRPr lang="es-C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07496-547B-41C3-867F-942261EC2B8F}" type="slidenum">
              <a:rPr lang="es-CL" smtClean="0"/>
              <a:t>‹Nº›</a:t>
            </a:fld>
            <a:endParaRPr lang="es-CL" dirty="0"/>
          </a:p>
        </p:txBody>
      </p:sp>
    </p:spTree>
    <p:extLst>
      <p:ext uri="{BB962C8B-B14F-4D97-AF65-F5344CB8AC3E}">
        <p14:creationId xmlns:p14="http://schemas.microsoft.com/office/powerpoint/2010/main" val="158004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a:t>
            </a:fld>
            <a:endParaRPr lang="es-CL" dirty="0"/>
          </a:p>
        </p:txBody>
      </p:sp>
    </p:spTree>
    <p:extLst>
      <p:ext uri="{BB962C8B-B14F-4D97-AF65-F5344CB8AC3E}">
        <p14:creationId xmlns:p14="http://schemas.microsoft.com/office/powerpoint/2010/main" val="85782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11</a:t>
            </a:fld>
            <a:endParaRPr lang="es-CL" dirty="0"/>
          </a:p>
        </p:txBody>
      </p:sp>
    </p:spTree>
    <p:extLst>
      <p:ext uri="{BB962C8B-B14F-4D97-AF65-F5344CB8AC3E}">
        <p14:creationId xmlns:p14="http://schemas.microsoft.com/office/powerpoint/2010/main" val="3642516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12</a:t>
            </a:fld>
            <a:endParaRPr lang="es-CL" dirty="0"/>
          </a:p>
        </p:txBody>
      </p:sp>
    </p:spTree>
    <p:extLst>
      <p:ext uri="{BB962C8B-B14F-4D97-AF65-F5344CB8AC3E}">
        <p14:creationId xmlns:p14="http://schemas.microsoft.com/office/powerpoint/2010/main" val="85782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13</a:t>
            </a:fld>
            <a:endParaRPr lang="es-CL" dirty="0"/>
          </a:p>
        </p:txBody>
      </p:sp>
    </p:spTree>
    <p:extLst>
      <p:ext uri="{BB962C8B-B14F-4D97-AF65-F5344CB8AC3E}">
        <p14:creationId xmlns:p14="http://schemas.microsoft.com/office/powerpoint/2010/main" val="1356227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b="1" dirty="0">
                <a:solidFill>
                  <a:srgbClr val="666666"/>
                </a:solidFill>
                <a:effectLst/>
                <a:latin typeface="Open Sans" pitchFamily="2" charset="0"/>
                <a:ea typeface="Calibri" panose="020F0502020204030204" pitchFamily="34" charset="0"/>
                <a:cs typeface="Mangal" panose="02040503050203030202" pitchFamily="18" charset="0"/>
              </a:rPr>
              <a:t>¿Qué es un Modelo de Negocio?</a:t>
            </a:r>
            <a:r>
              <a:rPr lang="es-CL" sz="1800" dirty="0">
                <a:solidFill>
                  <a:srgbClr val="666666"/>
                </a:solidFill>
                <a:effectLst/>
                <a:latin typeface="Open Sans" pitchFamily="2" charset="0"/>
                <a:ea typeface="Calibri" panose="020F0502020204030204" pitchFamily="34" charset="0"/>
                <a:cs typeface="Mangal" panose="02040503050203030202" pitchFamily="18" charset="0"/>
              </a:rPr>
              <a:t> Un modelo de negocio describe cómo una organización crea, entrega y captura valor. Es la lógica que define cómo una empresa genera ingresos, identifica a sus clientes, ofrece valor y organiza sus actividades clave. Innovar en el modelo de negocio es esencial para mantener la competitividad en un entorno de mercado cambiante.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14</a:t>
            </a:fld>
            <a:endParaRPr lang="es-CL" dirty="0"/>
          </a:p>
        </p:txBody>
      </p:sp>
    </p:spTree>
    <p:extLst>
      <p:ext uri="{BB962C8B-B14F-4D97-AF65-F5344CB8AC3E}">
        <p14:creationId xmlns:p14="http://schemas.microsoft.com/office/powerpoint/2010/main" val="1922378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b="1" dirty="0">
                <a:solidFill>
                  <a:srgbClr val="666666"/>
                </a:solidFill>
                <a:effectLst/>
                <a:latin typeface="Open Sans" pitchFamily="2" charset="0"/>
                <a:ea typeface="Calibri" panose="020F0502020204030204" pitchFamily="34" charset="0"/>
                <a:cs typeface="Mangal" panose="02040503050203030202" pitchFamily="18" charset="0"/>
              </a:rPr>
              <a:t>¿Qué es el Business </a:t>
            </a:r>
            <a:r>
              <a:rPr lang="es-CL" sz="1800" b="1" dirty="0" err="1">
                <a:solidFill>
                  <a:srgbClr val="666666"/>
                </a:solidFill>
                <a:effectLst/>
                <a:latin typeface="Open Sans" pitchFamily="2" charset="0"/>
                <a:ea typeface="Calibri" panose="020F0502020204030204" pitchFamily="34" charset="0"/>
                <a:cs typeface="Mangal" panose="02040503050203030202" pitchFamily="18" charset="0"/>
              </a:rPr>
              <a:t>Model</a:t>
            </a:r>
            <a:r>
              <a:rPr lang="es-CL" sz="1800" b="1" dirty="0">
                <a:solidFill>
                  <a:srgbClr val="666666"/>
                </a:solidFill>
                <a:effectLst/>
                <a:latin typeface="Open Sans" pitchFamily="2" charset="0"/>
                <a:ea typeface="Calibri" panose="020F0502020204030204" pitchFamily="34" charset="0"/>
                <a:cs typeface="Mangal" panose="02040503050203030202" pitchFamily="18" charset="0"/>
              </a:rPr>
              <a:t> Canvas (BMC)?</a:t>
            </a:r>
            <a:r>
              <a:rPr lang="es-CL" sz="1800" dirty="0">
                <a:solidFill>
                  <a:srgbClr val="666666"/>
                </a:solidFill>
                <a:effectLst/>
                <a:latin typeface="Open Sans" pitchFamily="2" charset="0"/>
                <a:ea typeface="Calibri" panose="020F0502020204030204" pitchFamily="34" charset="0"/>
                <a:cs typeface="Mangal" panose="02040503050203030202" pitchFamily="18" charset="0"/>
              </a:rPr>
              <a:t> El BMC es una herramienta visual desarrollada por Alex Osterwalder y Yves Pigneur que descompone un negocio en nueve bloques esenciales. Estos bloques permiten a los emprendedores visualizar y estructurar cómo transformar una idea en un negocio viable y escalable.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15</a:t>
            </a:fld>
            <a:endParaRPr lang="es-CL" dirty="0"/>
          </a:p>
        </p:txBody>
      </p:sp>
    </p:spTree>
    <p:extLst>
      <p:ext uri="{BB962C8B-B14F-4D97-AF65-F5344CB8AC3E}">
        <p14:creationId xmlns:p14="http://schemas.microsoft.com/office/powerpoint/2010/main" val="1447894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lvl="0" indent="0">
              <a:lnSpc>
                <a:spcPct val="107000"/>
              </a:lnSpc>
              <a:spcAft>
                <a:spcPts val="1200"/>
              </a:spcAft>
              <a:buFont typeface="+mj-lt"/>
              <a:buNone/>
              <a:tabLst>
                <a:tab pos="457200" algn="l"/>
              </a:tabLst>
            </a:pPr>
            <a:r>
              <a:rPr lang="es-CL" sz="1000" b="1" dirty="0">
                <a:solidFill>
                  <a:srgbClr val="666666"/>
                </a:solidFill>
                <a:effectLst/>
                <a:latin typeface="Open Sans" pitchFamily="2" charset="0"/>
                <a:ea typeface="Calibri" panose="020F0502020204030204" pitchFamily="34" charset="0"/>
                <a:cs typeface="Mangal" panose="02040503050203030202" pitchFamily="18" charset="0"/>
              </a:rPr>
              <a:t>1. Propuesta de Valor</a:t>
            </a:r>
            <a:r>
              <a:rPr lang="es-CL" sz="1000" dirty="0">
                <a:solidFill>
                  <a:srgbClr val="666666"/>
                </a:solidFill>
                <a:effectLst/>
                <a:latin typeface="Open Sans" pitchFamily="2" charset="0"/>
                <a:ea typeface="Calibri" panose="020F0502020204030204" pitchFamily="34" charset="0"/>
                <a:cs typeface="Mangal" panose="02040503050203030202" pitchFamily="18" charset="0"/>
              </a:rPr>
              <a:t>: </a:t>
            </a:r>
            <a:r>
              <a:rPr lang="es-CL" sz="1000" dirty="0">
                <a:solidFill>
                  <a:srgbClr val="666666"/>
                </a:solidFill>
                <a:effectLst/>
                <a:latin typeface="Open Sans" pitchFamily="2" charset="0"/>
                <a:ea typeface="Calibri" panose="020F0502020204030204" pitchFamily="34" charset="0"/>
                <a:cs typeface="Times New Roman" panose="02020603050405020304" pitchFamily="18" charset="0"/>
              </a:rPr>
              <a:t>Define las características y beneficios que hacen que tu oferta sea valiosa para un segmento específico de clientes.</a:t>
            </a:r>
          </a:p>
          <a:p>
            <a:pPr marL="0" lvl="0" indent="0">
              <a:lnSpc>
                <a:spcPct val="107000"/>
              </a:lnSpc>
              <a:spcAft>
                <a:spcPts val="1200"/>
              </a:spcAft>
              <a:buFont typeface="+mj-lt"/>
              <a:buNone/>
              <a:tabLst>
                <a:tab pos="457200" algn="l"/>
              </a:tabLst>
            </a:pPr>
            <a:r>
              <a:rPr lang="es-CL" sz="1000" b="1" dirty="0">
                <a:solidFill>
                  <a:srgbClr val="666666"/>
                </a:solidFill>
                <a:effectLst/>
                <a:latin typeface="Open Sans" pitchFamily="2" charset="0"/>
                <a:ea typeface="Calibri" panose="020F0502020204030204" pitchFamily="34" charset="0"/>
                <a:cs typeface="Times New Roman" panose="02020603050405020304" pitchFamily="18" charset="0"/>
              </a:rPr>
              <a:t>    Pregunta Clave:</a:t>
            </a:r>
            <a:r>
              <a:rPr lang="es-CL" sz="1000" dirty="0">
                <a:solidFill>
                  <a:srgbClr val="666666"/>
                </a:solidFill>
                <a:effectLst/>
                <a:latin typeface="Open Sans" pitchFamily="2" charset="0"/>
                <a:ea typeface="Calibri" panose="020F0502020204030204" pitchFamily="34" charset="0"/>
                <a:cs typeface="Times New Roman" panose="02020603050405020304" pitchFamily="18" charset="0"/>
              </a:rPr>
              <a:t> ¿Qué problema del cliente estamos ayudando a resolver? ¿Qué necesidades satisface nuestro producto o servicio?</a:t>
            </a:r>
          </a:p>
          <a:p>
            <a:pPr marL="0" lvl="0" indent="0">
              <a:lnSpc>
                <a:spcPct val="107000"/>
              </a:lnSpc>
              <a:spcAft>
                <a:spcPts val="1200"/>
              </a:spcAft>
              <a:buFont typeface="+mj-lt"/>
              <a:buNone/>
              <a:tabLst>
                <a:tab pos="457200" algn="l"/>
              </a:tabLst>
            </a:pPr>
            <a:endParaRPr lang="es-CL" sz="1000" dirty="0">
              <a:solidFill>
                <a:srgbClr val="666666"/>
              </a:solidFill>
              <a:effectLst/>
              <a:latin typeface="Open Sans" pitchFamily="2" charset="0"/>
              <a:ea typeface="Calibri" panose="020F0502020204030204" pitchFamily="34" charset="0"/>
              <a:cs typeface="Times New Roman" panose="02020603050405020304" pitchFamily="18" charset="0"/>
            </a:endParaRPr>
          </a:p>
          <a:p>
            <a:pPr marL="0" lvl="0" indent="0">
              <a:lnSpc>
                <a:spcPct val="107000"/>
              </a:lnSpc>
              <a:spcAft>
                <a:spcPts val="1200"/>
              </a:spcAft>
              <a:buFont typeface="+mj-lt"/>
              <a:buNone/>
              <a:tabLst>
                <a:tab pos="457200" algn="l"/>
              </a:tabLst>
            </a:pPr>
            <a:r>
              <a:rPr lang="es-CL" sz="1000" b="1" dirty="0">
                <a:solidFill>
                  <a:srgbClr val="666666"/>
                </a:solidFill>
                <a:effectLst/>
                <a:latin typeface="Open Sans" pitchFamily="2" charset="0"/>
                <a:ea typeface="Calibri" panose="020F0502020204030204" pitchFamily="34" charset="0"/>
                <a:cs typeface="Times New Roman" panose="02020603050405020304" pitchFamily="18" charset="0"/>
              </a:rPr>
              <a:t>2. </a:t>
            </a:r>
            <a:r>
              <a:rPr lang="es-CL" sz="1000" b="1" dirty="0">
                <a:solidFill>
                  <a:srgbClr val="666666"/>
                </a:solidFill>
                <a:effectLst/>
                <a:latin typeface="Open Sans" pitchFamily="2" charset="0"/>
                <a:ea typeface="Calibri" panose="020F0502020204030204" pitchFamily="34" charset="0"/>
                <a:cs typeface="Mangal" panose="02040503050203030202" pitchFamily="18" charset="0"/>
              </a:rPr>
              <a:t>Segmentos de Clientes</a:t>
            </a:r>
            <a:r>
              <a:rPr lang="es-CL" sz="1000" dirty="0">
                <a:solidFill>
                  <a:srgbClr val="666666"/>
                </a:solidFill>
                <a:effectLst/>
                <a:latin typeface="Open Sans" pitchFamily="2" charset="0"/>
                <a:ea typeface="Calibri" panose="020F0502020204030204" pitchFamily="34" charset="0"/>
                <a:cs typeface="Mangal" panose="02040503050203030202" pitchFamily="18" charset="0"/>
              </a:rPr>
              <a:t>: </a:t>
            </a:r>
            <a:r>
              <a:rPr lang="es-CL" sz="1000" dirty="0">
                <a:solidFill>
                  <a:srgbClr val="666666"/>
                </a:solidFill>
                <a:effectLst/>
                <a:latin typeface="Open Sans" pitchFamily="2" charset="0"/>
                <a:ea typeface="Calibri" panose="020F0502020204030204" pitchFamily="34" charset="0"/>
                <a:cs typeface="Times New Roman" panose="02020603050405020304" pitchFamily="18" charset="0"/>
              </a:rPr>
              <a:t>Identifica los grupos de personas o empresas a los que se dirige tu producto o servicio.</a:t>
            </a:r>
          </a:p>
          <a:p>
            <a:pPr marL="0" lvl="0" indent="0">
              <a:lnSpc>
                <a:spcPct val="107000"/>
              </a:lnSpc>
              <a:spcAft>
                <a:spcPts val="1200"/>
              </a:spcAft>
              <a:buFont typeface="+mj-lt"/>
              <a:buNone/>
              <a:tabLst>
                <a:tab pos="457200" algn="l"/>
              </a:tabLst>
            </a:pPr>
            <a:r>
              <a:rPr lang="es-CL" sz="1000" b="1" dirty="0">
                <a:solidFill>
                  <a:srgbClr val="666666"/>
                </a:solidFill>
                <a:effectLst/>
                <a:latin typeface="Open Sans" pitchFamily="2" charset="0"/>
                <a:ea typeface="Calibri" panose="020F0502020204030204" pitchFamily="34" charset="0"/>
                <a:cs typeface="Times New Roman" panose="02020603050405020304" pitchFamily="18" charset="0"/>
              </a:rPr>
              <a:t>    Pregunta Clave:</a:t>
            </a:r>
            <a:r>
              <a:rPr lang="es-CL" sz="1000" dirty="0">
                <a:solidFill>
                  <a:srgbClr val="666666"/>
                </a:solidFill>
                <a:effectLst/>
                <a:latin typeface="Open Sans" pitchFamily="2" charset="0"/>
                <a:ea typeface="Calibri" panose="020F0502020204030204" pitchFamily="34" charset="0"/>
                <a:cs typeface="Times New Roman" panose="02020603050405020304" pitchFamily="18" charset="0"/>
              </a:rPr>
              <a:t> ¿A quién servimos? ¿Quiénes son nuestros clientes ideales?</a:t>
            </a:r>
          </a:p>
          <a:p>
            <a:pPr marL="0" lvl="0" indent="0">
              <a:lnSpc>
                <a:spcPct val="107000"/>
              </a:lnSpc>
              <a:spcAft>
                <a:spcPts val="1200"/>
              </a:spcAft>
              <a:buFont typeface="+mj-lt"/>
              <a:buNone/>
              <a:tabLst>
                <a:tab pos="457200" algn="l"/>
              </a:tabLst>
            </a:pPr>
            <a:endParaRPr lang="es-CL" sz="1000" dirty="0">
              <a:solidFill>
                <a:srgbClr val="666666"/>
              </a:solidFill>
              <a:effectLst/>
              <a:latin typeface="Open Sans" pitchFamily="2" charset="0"/>
              <a:ea typeface="Calibri" panose="020F0502020204030204" pitchFamily="34" charset="0"/>
              <a:cs typeface="Times New Roman" panose="02020603050405020304" pitchFamily="18" charset="0"/>
            </a:endParaRPr>
          </a:p>
          <a:p>
            <a:pPr marL="0" lvl="0" indent="0">
              <a:lnSpc>
                <a:spcPct val="107000"/>
              </a:lnSpc>
              <a:spcAft>
                <a:spcPts val="1200"/>
              </a:spcAft>
              <a:buFont typeface="+mj-lt"/>
              <a:buNone/>
              <a:tabLst>
                <a:tab pos="457200" algn="l"/>
              </a:tabLst>
            </a:pPr>
            <a:r>
              <a:rPr lang="es-CL" sz="1000" b="1" dirty="0">
                <a:solidFill>
                  <a:srgbClr val="666666"/>
                </a:solidFill>
                <a:effectLst/>
                <a:latin typeface="Open Sans" pitchFamily="2" charset="0"/>
                <a:ea typeface="Calibri" panose="020F0502020204030204" pitchFamily="34" charset="0"/>
                <a:cs typeface="Mangal" panose="02040503050203030202" pitchFamily="18" charset="0"/>
              </a:rPr>
              <a:t>3. Canales</a:t>
            </a:r>
            <a:r>
              <a:rPr lang="es-CL" sz="1000" dirty="0">
                <a:solidFill>
                  <a:srgbClr val="666666"/>
                </a:solidFill>
                <a:effectLst/>
                <a:latin typeface="Open Sans" pitchFamily="2" charset="0"/>
                <a:ea typeface="Calibri" panose="020F0502020204030204" pitchFamily="34" charset="0"/>
                <a:cs typeface="Mangal" panose="02040503050203030202" pitchFamily="18" charset="0"/>
              </a:rPr>
              <a:t>: </a:t>
            </a:r>
            <a:r>
              <a:rPr lang="es-CL" sz="1000" dirty="0">
                <a:solidFill>
                  <a:srgbClr val="666666"/>
                </a:solidFill>
                <a:effectLst/>
                <a:latin typeface="Open Sans" pitchFamily="2" charset="0"/>
                <a:ea typeface="Calibri" panose="020F0502020204030204" pitchFamily="34" charset="0"/>
                <a:cs typeface="Times New Roman" panose="02020603050405020304" pitchFamily="18" charset="0"/>
              </a:rPr>
              <a:t>Los medios a través de los cuales tu producto o servicio llega al cliente.</a:t>
            </a:r>
          </a:p>
          <a:p>
            <a:pPr marL="0" lvl="0" indent="0">
              <a:lnSpc>
                <a:spcPct val="107000"/>
              </a:lnSpc>
              <a:spcAft>
                <a:spcPts val="1200"/>
              </a:spcAft>
              <a:buFont typeface="+mj-lt"/>
              <a:buNone/>
              <a:tabLst>
                <a:tab pos="457200" algn="l"/>
              </a:tabLst>
            </a:pPr>
            <a:r>
              <a:rPr lang="es-CL" sz="1000" b="1" dirty="0">
                <a:solidFill>
                  <a:srgbClr val="666666"/>
                </a:solidFill>
                <a:effectLst/>
                <a:latin typeface="Open Sans" pitchFamily="2" charset="0"/>
                <a:ea typeface="Calibri" panose="020F0502020204030204" pitchFamily="34" charset="0"/>
                <a:cs typeface="Times New Roman" panose="02020603050405020304" pitchFamily="18" charset="0"/>
              </a:rPr>
              <a:t>    Pregunta Clave:</a:t>
            </a:r>
            <a:r>
              <a:rPr lang="es-CL" sz="1000" dirty="0">
                <a:solidFill>
                  <a:srgbClr val="666666"/>
                </a:solidFill>
                <a:effectLst/>
                <a:latin typeface="Open Sans" pitchFamily="2" charset="0"/>
                <a:ea typeface="Calibri" panose="020F0502020204030204" pitchFamily="34" charset="0"/>
                <a:cs typeface="Times New Roman" panose="02020603050405020304" pitchFamily="18" charset="0"/>
              </a:rPr>
              <a:t> ¿Cómo llegamos a nuestros clientes? ¿A través de qué medios entregamos nuestra propuesta de valor?</a:t>
            </a:r>
          </a:p>
          <a:p>
            <a:pPr marL="0" lvl="0" indent="0">
              <a:lnSpc>
                <a:spcPct val="107000"/>
              </a:lnSpc>
              <a:spcAft>
                <a:spcPts val="1200"/>
              </a:spcAft>
              <a:buFont typeface="+mj-lt"/>
              <a:buNone/>
              <a:tabLst>
                <a:tab pos="457200" algn="l"/>
              </a:tabLst>
            </a:pPr>
            <a:endParaRPr lang="es-CL" sz="1000" dirty="0">
              <a:solidFill>
                <a:srgbClr val="666666"/>
              </a:solidFill>
              <a:effectLst/>
              <a:latin typeface="Open Sans" pitchFamily="2" charset="0"/>
              <a:ea typeface="Calibri" panose="020F0502020204030204" pitchFamily="34" charset="0"/>
              <a:cs typeface="Times New Roman" panose="02020603050405020304" pitchFamily="18" charset="0"/>
            </a:endParaRPr>
          </a:p>
          <a:p>
            <a:pPr marL="0" lvl="0" indent="0">
              <a:lnSpc>
                <a:spcPct val="107000"/>
              </a:lnSpc>
              <a:spcAft>
                <a:spcPts val="1200"/>
              </a:spcAft>
              <a:buFont typeface="+mj-lt"/>
              <a:buNone/>
              <a:tabLst>
                <a:tab pos="457200" algn="l"/>
              </a:tabLst>
            </a:pPr>
            <a:r>
              <a:rPr lang="es-CL" sz="1000" b="1" dirty="0">
                <a:solidFill>
                  <a:srgbClr val="666666"/>
                </a:solidFill>
                <a:effectLst/>
                <a:latin typeface="Open Sans" pitchFamily="2" charset="0"/>
                <a:ea typeface="Calibri" panose="020F0502020204030204" pitchFamily="34" charset="0"/>
                <a:cs typeface="Times New Roman" panose="02020603050405020304" pitchFamily="18" charset="0"/>
              </a:rPr>
              <a:t>4. </a:t>
            </a:r>
            <a:r>
              <a:rPr lang="es-CL" sz="1000" b="1" dirty="0">
                <a:solidFill>
                  <a:srgbClr val="666666"/>
                </a:solidFill>
                <a:effectLst/>
                <a:latin typeface="Open Sans" pitchFamily="2" charset="0"/>
                <a:ea typeface="Calibri" panose="020F0502020204030204" pitchFamily="34" charset="0"/>
                <a:cs typeface="Mangal" panose="02040503050203030202" pitchFamily="18" charset="0"/>
              </a:rPr>
              <a:t>Relación con el Cliente</a:t>
            </a:r>
            <a:r>
              <a:rPr lang="es-CL" sz="1000" dirty="0">
                <a:solidFill>
                  <a:srgbClr val="666666"/>
                </a:solidFill>
                <a:effectLst/>
                <a:latin typeface="Open Sans" pitchFamily="2" charset="0"/>
                <a:ea typeface="Calibri" panose="020F0502020204030204" pitchFamily="34" charset="0"/>
                <a:cs typeface="Mangal" panose="02040503050203030202" pitchFamily="18" charset="0"/>
              </a:rPr>
              <a:t>: </a:t>
            </a:r>
            <a:r>
              <a:rPr lang="es-CL" sz="1000" dirty="0">
                <a:solidFill>
                  <a:srgbClr val="666666"/>
                </a:solidFill>
                <a:effectLst/>
                <a:latin typeface="Open Sans" pitchFamily="2" charset="0"/>
                <a:ea typeface="Calibri" panose="020F0502020204030204" pitchFamily="34" charset="0"/>
                <a:cs typeface="Times New Roman" panose="02020603050405020304" pitchFamily="18" charset="0"/>
              </a:rPr>
              <a:t>Define cómo mantienes y fortaleces las relaciones con tus clientes.</a:t>
            </a:r>
          </a:p>
          <a:p>
            <a:pPr marL="0" lvl="0" indent="0">
              <a:lnSpc>
                <a:spcPct val="107000"/>
              </a:lnSpc>
              <a:spcAft>
                <a:spcPts val="1200"/>
              </a:spcAft>
              <a:buFont typeface="+mj-lt"/>
              <a:buNone/>
              <a:tabLst>
                <a:tab pos="457200" algn="l"/>
              </a:tabLst>
            </a:pPr>
            <a:r>
              <a:rPr lang="es-CL" sz="1000" b="1" dirty="0">
                <a:solidFill>
                  <a:srgbClr val="666666"/>
                </a:solidFill>
                <a:effectLst/>
                <a:latin typeface="Open Sans" pitchFamily="2" charset="0"/>
                <a:ea typeface="Calibri" panose="020F0502020204030204" pitchFamily="34" charset="0"/>
                <a:cs typeface="Times New Roman" panose="02020603050405020304" pitchFamily="18" charset="0"/>
              </a:rPr>
              <a:t>    Pregunta Clave:</a:t>
            </a:r>
            <a:r>
              <a:rPr lang="es-CL" sz="1000" dirty="0">
                <a:solidFill>
                  <a:srgbClr val="666666"/>
                </a:solidFill>
                <a:effectLst/>
                <a:latin typeface="Open Sans" pitchFamily="2" charset="0"/>
                <a:ea typeface="Calibri" panose="020F0502020204030204" pitchFamily="34" charset="0"/>
                <a:cs typeface="Times New Roman" panose="02020603050405020304" pitchFamily="18" charset="0"/>
              </a:rPr>
              <a:t> ¿Qué tipo de relación esperan nuestros clientes? ¿Cómo interactuamos con ellos?</a:t>
            </a:r>
          </a:p>
          <a:p>
            <a:pPr marL="0" lvl="0" indent="0">
              <a:lnSpc>
                <a:spcPct val="107000"/>
              </a:lnSpc>
              <a:spcAft>
                <a:spcPts val="1200"/>
              </a:spcAft>
              <a:buFont typeface="+mj-lt"/>
              <a:buNone/>
              <a:tabLst>
                <a:tab pos="457200" algn="l"/>
              </a:tabLst>
            </a:pPr>
            <a:endParaRPr lang="es-CL" sz="1000" dirty="0">
              <a:solidFill>
                <a:srgbClr val="666666"/>
              </a:solidFill>
              <a:effectLst/>
              <a:latin typeface="Open Sans" pitchFamily="2" charset="0"/>
              <a:ea typeface="Calibri" panose="020F0502020204030204" pitchFamily="34" charset="0"/>
              <a:cs typeface="Times New Roman" panose="02020603050405020304" pitchFamily="18" charset="0"/>
            </a:endParaRPr>
          </a:p>
          <a:p>
            <a:pPr marL="0" lvl="0" indent="0">
              <a:lnSpc>
                <a:spcPct val="107000"/>
              </a:lnSpc>
              <a:spcAft>
                <a:spcPts val="1200"/>
              </a:spcAft>
              <a:buFont typeface="Arial" panose="020B0604020202020204" pitchFamily="34" charset="0"/>
              <a:buNone/>
              <a:tabLst>
                <a:tab pos="457200" algn="l"/>
              </a:tabLst>
            </a:pPr>
            <a:r>
              <a:rPr lang="es-CL" sz="1000" b="1" dirty="0">
                <a:solidFill>
                  <a:srgbClr val="666666"/>
                </a:solidFill>
                <a:effectLst/>
                <a:latin typeface="Open Sans" pitchFamily="2" charset="0"/>
                <a:ea typeface="Calibri" panose="020F0502020204030204" pitchFamily="34" charset="0"/>
                <a:cs typeface="Mangal" panose="02040503050203030202" pitchFamily="18" charset="0"/>
              </a:rPr>
              <a:t>5. Fuentes de Ingresos</a:t>
            </a:r>
            <a:r>
              <a:rPr lang="es-CL" sz="1000" dirty="0">
                <a:solidFill>
                  <a:srgbClr val="666666"/>
                </a:solidFill>
                <a:effectLst/>
                <a:latin typeface="Open Sans" pitchFamily="2" charset="0"/>
                <a:ea typeface="Calibri" panose="020F0502020204030204" pitchFamily="34" charset="0"/>
                <a:cs typeface="Mangal" panose="02040503050203030202" pitchFamily="18" charset="0"/>
              </a:rPr>
              <a:t>: </a:t>
            </a:r>
            <a:r>
              <a:rPr lang="es-CL" sz="1000" dirty="0">
                <a:solidFill>
                  <a:srgbClr val="666666"/>
                </a:solidFill>
                <a:effectLst/>
                <a:latin typeface="Open Sans" pitchFamily="2" charset="0"/>
                <a:ea typeface="Calibri" panose="020F0502020204030204" pitchFamily="34" charset="0"/>
                <a:cs typeface="Times New Roman" panose="02020603050405020304" pitchFamily="18" charset="0"/>
              </a:rPr>
              <a:t>Las diferentes formas en que tu empresa genera ingresos.</a:t>
            </a:r>
          </a:p>
          <a:p>
            <a:pPr marL="0" lvl="0" indent="0">
              <a:lnSpc>
                <a:spcPct val="107000"/>
              </a:lnSpc>
              <a:spcAft>
                <a:spcPts val="1200"/>
              </a:spcAft>
              <a:buFont typeface="Arial" panose="020B0604020202020204" pitchFamily="34" charset="0"/>
              <a:buNone/>
              <a:tabLst>
                <a:tab pos="457200" algn="l"/>
              </a:tabLst>
            </a:pPr>
            <a:r>
              <a:rPr lang="es-CL" sz="1000" b="1" dirty="0">
                <a:solidFill>
                  <a:srgbClr val="666666"/>
                </a:solidFill>
                <a:effectLst/>
                <a:latin typeface="Open Sans" pitchFamily="2" charset="0"/>
                <a:ea typeface="Calibri" panose="020F0502020204030204" pitchFamily="34" charset="0"/>
                <a:cs typeface="Times New Roman" panose="02020603050405020304" pitchFamily="18" charset="0"/>
              </a:rPr>
              <a:t>    Pregunta Clave:</a:t>
            </a:r>
            <a:r>
              <a:rPr lang="es-CL" sz="1000" dirty="0">
                <a:solidFill>
                  <a:srgbClr val="666666"/>
                </a:solidFill>
                <a:effectLst/>
                <a:latin typeface="Open Sans" pitchFamily="2" charset="0"/>
                <a:ea typeface="Calibri" panose="020F0502020204030204" pitchFamily="34" charset="0"/>
                <a:cs typeface="Times New Roman" panose="02020603050405020304" pitchFamily="18" charset="0"/>
              </a:rPr>
              <a:t> ¿Cómo gana dinero nuestro modelo de negocio? ¿Qué están dispuestos a pagar nuestros clientes?</a:t>
            </a:r>
          </a:p>
          <a:p>
            <a:pPr marL="0" lvl="0" indent="0">
              <a:lnSpc>
                <a:spcPct val="107000"/>
              </a:lnSpc>
              <a:spcAft>
                <a:spcPts val="1200"/>
              </a:spcAft>
              <a:buFont typeface="Arial" panose="020B0604020202020204" pitchFamily="34" charset="0"/>
              <a:buNone/>
              <a:tabLst>
                <a:tab pos="457200" algn="l"/>
              </a:tabLst>
            </a:pPr>
            <a:endParaRPr lang="es-CL" sz="1000" dirty="0">
              <a:solidFill>
                <a:srgbClr val="666666"/>
              </a:solidFill>
              <a:effectLst/>
              <a:latin typeface="Open Sans" pitchFamily="2" charset="0"/>
              <a:ea typeface="Calibri" panose="020F0502020204030204" pitchFamily="34" charset="0"/>
              <a:cs typeface="Times New Roman" panose="02020603050405020304" pitchFamily="18" charset="0"/>
            </a:endParaRPr>
          </a:p>
          <a:p>
            <a:pPr marL="0" lvl="0" indent="0">
              <a:lnSpc>
                <a:spcPct val="107000"/>
              </a:lnSpc>
              <a:spcAft>
                <a:spcPts val="1200"/>
              </a:spcAft>
              <a:buFont typeface="Arial" panose="020B0604020202020204" pitchFamily="34" charset="0"/>
              <a:buNone/>
              <a:tabLst>
                <a:tab pos="457200" algn="l"/>
              </a:tabLst>
            </a:pPr>
            <a:r>
              <a:rPr lang="es-CL" sz="1000" b="1" dirty="0">
                <a:solidFill>
                  <a:srgbClr val="666666"/>
                </a:solidFill>
                <a:effectLst/>
                <a:latin typeface="Open Sans" pitchFamily="2" charset="0"/>
                <a:ea typeface="Calibri" panose="020F0502020204030204" pitchFamily="34" charset="0"/>
                <a:cs typeface="Mangal" panose="02040503050203030202" pitchFamily="18" charset="0"/>
              </a:rPr>
              <a:t>6. Recursos Clave</a:t>
            </a:r>
            <a:r>
              <a:rPr lang="es-CL" sz="1000" dirty="0">
                <a:solidFill>
                  <a:srgbClr val="666666"/>
                </a:solidFill>
                <a:effectLst/>
                <a:latin typeface="Open Sans" pitchFamily="2" charset="0"/>
                <a:ea typeface="Calibri" panose="020F0502020204030204" pitchFamily="34" charset="0"/>
                <a:cs typeface="Mangal" panose="02040503050203030202" pitchFamily="18" charset="0"/>
              </a:rPr>
              <a:t>: </a:t>
            </a:r>
            <a:r>
              <a:rPr lang="es-CL" sz="1000" dirty="0">
                <a:solidFill>
                  <a:srgbClr val="666666"/>
                </a:solidFill>
                <a:effectLst/>
                <a:latin typeface="Open Sans" pitchFamily="2" charset="0"/>
                <a:ea typeface="Calibri" panose="020F0502020204030204" pitchFamily="34" charset="0"/>
                <a:cs typeface="Times New Roman" panose="02020603050405020304" pitchFamily="18" charset="0"/>
              </a:rPr>
              <a:t>Activos esenciales como talento humano, tecnología, finanzas, y más, necesarios para operar tu negocio.</a:t>
            </a:r>
          </a:p>
          <a:p>
            <a:pPr marL="0" lvl="0" indent="0">
              <a:lnSpc>
                <a:spcPct val="107000"/>
              </a:lnSpc>
              <a:spcAft>
                <a:spcPts val="1200"/>
              </a:spcAft>
              <a:buFont typeface="Arial" panose="020B0604020202020204" pitchFamily="34" charset="0"/>
              <a:buNone/>
              <a:tabLst>
                <a:tab pos="457200" algn="l"/>
              </a:tabLst>
            </a:pPr>
            <a:r>
              <a:rPr lang="es-CL" sz="1000" b="1" dirty="0">
                <a:solidFill>
                  <a:srgbClr val="666666"/>
                </a:solidFill>
                <a:effectLst/>
                <a:latin typeface="Open Sans" pitchFamily="2" charset="0"/>
                <a:ea typeface="Calibri" panose="020F0502020204030204" pitchFamily="34" charset="0"/>
                <a:cs typeface="Times New Roman" panose="02020603050405020304" pitchFamily="18" charset="0"/>
              </a:rPr>
              <a:t>    Pregunta Clave:</a:t>
            </a:r>
            <a:r>
              <a:rPr lang="es-CL" sz="1000" dirty="0">
                <a:solidFill>
                  <a:srgbClr val="666666"/>
                </a:solidFill>
                <a:effectLst/>
                <a:latin typeface="Open Sans" pitchFamily="2" charset="0"/>
                <a:ea typeface="Calibri" panose="020F0502020204030204" pitchFamily="34" charset="0"/>
                <a:cs typeface="Times New Roman" panose="02020603050405020304" pitchFamily="18" charset="0"/>
              </a:rPr>
              <a:t> ¿Qué recursos necesitamos para entregar nuestra propuesta de valor?</a:t>
            </a:r>
          </a:p>
          <a:p>
            <a:pPr marL="0" lvl="0" indent="0">
              <a:lnSpc>
                <a:spcPct val="107000"/>
              </a:lnSpc>
              <a:spcAft>
                <a:spcPts val="1200"/>
              </a:spcAft>
              <a:buFont typeface="Arial" panose="020B0604020202020204" pitchFamily="34" charset="0"/>
              <a:buNone/>
              <a:tabLst>
                <a:tab pos="457200" algn="l"/>
              </a:tabLst>
            </a:pPr>
            <a:endParaRPr lang="es-CL" sz="1000" dirty="0">
              <a:solidFill>
                <a:srgbClr val="666666"/>
              </a:solidFill>
              <a:effectLst/>
              <a:latin typeface="Open Sans" pitchFamily="2" charset="0"/>
              <a:ea typeface="Calibri" panose="020F0502020204030204" pitchFamily="34" charset="0"/>
              <a:cs typeface="Times New Roman" panose="02020603050405020304" pitchFamily="18" charset="0"/>
            </a:endParaRPr>
          </a:p>
          <a:p>
            <a:pPr marL="0" lvl="0" indent="0">
              <a:lnSpc>
                <a:spcPct val="107000"/>
              </a:lnSpc>
              <a:spcAft>
                <a:spcPts val="1200"/>
              </a:spcAft>
              <a:buFont typeface="Arial" panose="020B0604020202020204" pitchFamily="34" charset="0"/>
              <a:buNone/>
              <a:tabLst>
                <a:tab pos="457200" algn="l"/>
              </a:tabLst>
            </a:pPr>
            <a:r>
              <a:rPr lang="es-CL" sz="1000" b="1" dirty="0">
                <a:solidFill>
                  <a:srgbClr val="666666"/>
                </a:solidFill>
                <a:effectLst/>
                <a:latin typeface="Open Sans" pitchFamily="2" charset="0"/>
                <a:ea typeface="Calibri" panose="020F0502020204030204" pitchFamily="34" charset="0"/>
                <a:cs typeface="Mangal" panose="02040503050203030202" pitchFamily="18" charset="0"/>
              </a:rPr>
              <a:t>7. Actividades Claves</a:t>
            </a:r>
            <a:r>
              <a:rPr lang="es-CL" sz="1000" dirty="0">
                <a:solidFill>
                  <a:srgbClr val="666666"/>
                </a:solidFill>
                <a:effectLst/>
                <a:latin typeface="Open Sans" pitchFamily="2" charset="0"/>
                <a:ea typeface="Calibri" panose="020F0502020204030204" pitchFamily="34" charset="0"/>
                <a:cs typeface="Mangal" panose="02040503050203030202" pitchFamily="18" charset="0"/>
              </a:rPr>
              <a:t>: </a:t>
            </a:r>
            <a:r>
              <a:rPr lang="es-CL" sz="1000" dirty="0">
                <a:solidFill>
                  <a:srgbClr val="666666"/>
                </a:solidFill>
                <a:effectLst/>
                <a:latin typeface="Open Sans" pitchFamily="2" charset="0"/>
                <a:ea typeface="Calibri" panose="020F0502020204030204" pitchFamily="34" charset="0"/>
                <a:cs typeface="Times New Roman" panose="02020603050405020304" pitchFamily="18" charset="0"/>
              </a:rPr>
              <a:t>Acciones necesarias que la empresa debe ejecutar para ser exitosa.</a:t>
            </a:r>
          </a:p>
          <a:p>
            <a:pPr marL="0" lvl="0" indent="0">
              <a:lnSpc>
                <a:spcPct val="107000"/>
              </a:lnSpc>
              <a:spcAft>
                <a:spcPts val="1200"/>
              </a:spcAft>
              <a:buFont typeface="Arial" panose="020B0604020202020204" pitchFamily="34" charset="0"/>
              <a:buNone/>
              <a:tabLst>
                <a:tab pos="457200" algn="l"/>
              </a:tabLst>
            </a:pPr>
            <a:r>
              <a:rPr lang="es-CL" sz="1000" b="1" dirty="0">
                <a:solidFill>
                  <a:srgbClr val="666666"/>
                </a:solidFill>
                <a:effectLst/>
                <a:latin typeface="Open Sans" pitchFamily="2" charset="0"/>
                <a:ea typeface="Calibri" panose="020F0502020204030204" pitchFamily="34" charset="0"/>
                <a:cs typeface="Times New Roman" panose="02020603050405020304" pitchFamily="18" charset="0"/>
              </a:rPr>
              <a:t>    Pregunta Clave:</a:t>
            </a:r>
            <a:r>
              <a:rPr lang="es-CL" sz="1000" dirty="0">
                <a:solidFill>
                  <a:srgbClr val="666666"/>
                </a:solidFill>
                <a:effectLst/>
                <a:latin typeface="Open Sans" pitchFamily="2" charset="0"/>
                <a:ea typeface="Calibri" panose="020F0502020204030204" pitchFamily="34" charset="0"/>
                <a:cs typeface="Times New Roman" panose="02020603050405020304" pitchFamily="18" charset="0"/>
              </a:rPr>
              <a:t> ¿Qué actividades debemos realizar para entregar nuestra propuesta de valor?</a:t>
            </a:r>
          </a:p>
          <a:p>
            <a:pPr marL="0" lvl="0" indent="0">
              <a:lnSpc>
                <a:spcPct val="107000"/>
              </a:lnSpc>
              <a:spcAft>
                <a:spcPts val="1200"/>
              </a:spcAft>
              <a:buFont typeface="Arial" panose="020B0604020202020204" pitchFamily="34" charset="0"/>
              <a:buNone/>
              <a:tabLst>
                <a:tab pos="457200" algn="l"/>
              </a:tabLst>
            </a:pPr>
            <a:endParaRPr lang="es-CL" sz="1000" dirty="0">
              <a:solidFill>
                <a:srgbClr val="666666"/>
              </a:solidFill>
              <a:effectLst/>
              <a:latin typeface="Open Sans" pitchFamily="2" charset="0"/>
              <a:ea typeface="Calibri" panose="020F0502020204030204" pitchFamily="34" charset="0"/>
              <a:cs typeface="Times New Roman" panose="02020603050405020304" pitchFamily="18" charset="0"/>
            </a:endParaRPr>
          </a:p>
          <a:p>
            <a:pPr marL="0" lvl="0" indent="0">
              <a:lnSpc>
                <a:spcPct val="107000"/>
              </a:lnSpc>
              <a:spcAft>
                <a:spcPts val="1200"/>
              </a:spcAft>
              <a:buFont typeface="Arial" panose="020B0604020202020204" pitchFamily="34" charset="0"/>
              <a:buNone/>
              <a:tabLst>
                <a:tab pos="457200" algn="l"/>
              </a:tabLst>
            </a:pPr>
            <a:r>
              <a:rPr lang="es-CL" sz="1000" b="1" dirty="0">
                <a:solidFill>
                  <a:srgbClr val="666666"/>
                </a:solidFill>
                <a:effectLst/>
                <a:latin typeface="Open Sans" pitchFamily="2" charset="0"/>
                <a:ea typeface="Calibri" panose="020F0502020204030204" pitchFamily="34" charset="0"/>
                <a:cs typeface="Mangal" panose="02040503050203030202" pitchFamily="18" charset="0"/>
              </a:rPr>
              <a:t>8. Socios Claves</a:t>
            </a:r>
            <a:r>
              <a:rPr lang="es-CL" sz="1000" dirty="0">
                <a:solidFill>
                  <a:srgbClr val="666666"/>
                </a:solidFill>
                <a:effectLst/>
                <a:latin typeface="Open Sans" pitchFamily="2" charset="0"/>
                <a:ea typeface="Calibri" panose="020F0502020204030204" pitchFamily="34" charset="0"/>
                <a:cs typeface="Mangal" panose="02040503050203030202" pitchFamily="18" charset="0"/>
              </a:rPr>
              <a:t>: </a:t>
            </a:r>
            <a:r>
              <a:rPr lang="es-CL" sz="1000" dirty="0">
                <a:solidFill>
                  <a:srgbClr val="666666"/>
                </a:solidFill>
                <a:effectLst/>
                <a:latin typeface="Open Sans" pitchFamily="2" charset="0"/>
                <a:ea typeface="Calibri" panose="020F0502020204030204" pitchFamily="34" charset="0"/>
                <a:cs typeface="Times New Roman" panose="02020603050405020304" pitchFamily="18" charset="0"/>
              </a:rPr>
              <a:t>Red de proveedores y aliados estratégicos que ayudan a optimizar tu modelo de negocio.</a:t>
            </a:r>
          </a:p>
          <a:p>
            <a:pPr marL="0" lvl="0" indent="0">
              <a:lnSpc>
                <a:spcPct val="107000"/>
              </a:lnSpc>
              <a:spcAft>
                <a:spcPts val="1200"/>
              </a:spcAft>
              <a:buFont typeface="Arial" panose="020B0604020202020204" pitchFamily="34" charset="0"/>
              <a:buNone/>
              <a:tabLst>
                <a:tab pos="457200" algn="l"/>
              </a:tabLst>
            </a:pPr>
            <a:r>
              <a:rPr lang="es-CL" sz="1000" b="1" dirty="0">
                <a:solidFill>
                  <a:srgbClr val="666666"/>
                </a:solidFill>
                <a:effectLst/>
                <a:latin typeface="Open Sans" pitchFamily="2" charset="0"/>
                <a:ea typeface="Calibri" panose="020F0502020204030204" pitchFamily="34" charset="0"/>
                <a:cs typeface="Times New Roman" panose="02020603050405020304" pitchFamily="18" charset="0"/>
              </a:rPr>
              <a:t>    Pregunta Clave:</a:t>
            </a:r>
            <a:r>
              <a:rPr lang="es-CL" sz="1000" dirty="0">
                <a:solidFill>
                  <a:srgbClr val="666666"/>
                </a:solidFill>
                <a:effectLst/>
                <a:latin typeface="Open Sans" pitchFamily="2" charset="0"/>
                <a:ea typeface="Calibri" panose="020F0502020204030204" pitchFamily="34" charset="0"/>
                <a:cs typeface="Times New Roman" panose="02020603050405020304" pitchFamily="18" charset="0"/>
              </a:rPr>
              <a:t> ¿Con quiénes debemos aliarnos para tener éxito? ¿Qué aliados y proveedores necesitamos?</a:t>
            </a:r>
          </a:p>
          <a:p>
            <a:pPr marL="0" lvl="0" indent="0">
              <a:lnSpc>
                <a:spcPct val="107000"/>
              </a:lnSpc>
              <a:spcAft>
                <a:spcPts val="1200"/>
              </a:spcAft>
              <a:buFont typeface="Arial" panose="020B0604020202020204" pitchFamily="34" charset="0"/>
              <a:buNone/>
              <a:tabLst>
                <a:tab pos="457200" algn="l"/>
              </a:tabLst>
            </a:pPr>
            <a:endParaRPr lang="es-CL" sz="1000" dirty="0">
              <a:solidFill>
                <a:srgbClr val="666666"/>
              </a:solidFill>
              <a:effectLst/>
              <a:latin typeface="Open Sans" pitchFamily="2" charset="0"/>
              <a:ea typeface="Calibri" panose="020F0502020204030204" pitchFamily="34" charset="0"/>
              <a:cs typeface="Times New Roman" panose="02020603050405020304" pitchFamily="18" charset="0"/>
            </a:endParaRPr>
          </a:p>
          <a:p>
            <a:pPr marL="0" lvl="0" indent="0">
              <a:lnSpc>
                <a:spcPct val="107000"/>
              </a:lnSpc>
              <a:spcAft>
                <a:spcPts val="1200"/>
              </a:spcAft>
              <a:buFont typeface="Arial" panose="020B0604020202020204" pitchFamily="34" charset="0"/>
              <a:buNone/>
              <a:tabLst>
                <a:tab pos="457200" algn="l"/>
              </a:tabLst>
            </a:pPr>
            <a:r>
              <a:rPr lang="es-CL" sz="1000" b="1" dirty="0">
                <a:solidFill>
                  <a:srgbClr val="666666"/>
                </a:solidFill>
                <a:effectLst/>
                <a:latin typeface="Open Sans" pitchFamily="2" charset="0"/>
                <a:ea typeface="Calibri" panose="020F0502020204030204" pitchFamily="34" charset="0"/>
                <a:cs typeface="Mangal" panose="02040503050203030202" pitchFamily="18" charset="0"/>
              </a:rPr>
              <a:t>9. Estructura de Costos</a:t>
            </a:r>
            <a:r>
              <a:rPr lang="es-CL" sz="1000" dirty="0">
                <a:solidFill>
                  <a:srgbClr val="666666"/>
                </a:solidFill>
                <a:effectLst/>
                <a:latin typeface="Open Sans" pitchFamily="2" charset="0"/>
                <a:ea typeface="Calibri" panose="020F0502020204030204" pitchFamily="34" charset="0"/>
                <a:cs typeface="Mangal" panose="02040503050203030202" pitchFamily="18" charset="0"/>
              </a:rPr>
              <a:t>: </a:t>
            </a:r>
            <a:r>
              <a:rPr lang="es-CL" sz="1000" dirty="0">
                <a:solidFill>
                  <a:srgbClr val="666666"/>
                </a:solidFill>
                <a:effectLst/>
                <a:latin typeface="Open Sans" pitchFamily="2" charset="0"/>
                <a:ea typeface="Calibri" panose="020F0502020204030204" pitchFamily="34" charset="0"/>
                <a:cs typeface="Times New Roman" panose="02020603050405020304" pitchFamily="18" charset="0"/>
              </a:rPr>
              <a:t>Todos los costos necesarios para operar tu negocio y entregar valor.</a:t>
            </a:r>
          </a:p>
          <a:p>
            <a:pPr marL="0" lvl="0" indent="0">
              <a:lnSpc>
                <a:spcPct val="107000"/>
              </a:lnSpc>
              <a:spcAft>
                <a:spcPts val="1200"/>
              </a:spcAft>
              <a:buFont typeface="Arial" panose="020B0604020202020204" pitchFamily="34" charset="0"/>
              <a:buNone/>
              <a:tabLst>
                <a:tab pos="457200" algn="l"/>
              </a:tabLst>
            </a:pPr>
            <a:r>
              <a:rPr lang="es-CL" sz="1000" b="1" dirty="0">
                <a:solidFill>
                  <a:srgbClr val="666666"/>
                </a:solidFill>
                <a:effectLst/>
                <a:latin typeface="Open Sans" pitchFamily="2" charset="0"/>
                <a:ea typeface="Calibri" panose="020F0502020204030204" pitchFamily="34" charset="0"/>
                <a:cs typeface="Times New Roman" panose="02020603050405020304" pitchFamily="18" charset="0"/>
              </a:rPr>
              <a:t>    Pregunta Clave:</a:t>
            </a:r>
            <a:r>
              <a:rPr lang="es-CL" sz="1000" dirty="0">
                <a:solidFill>
                  <a:srgbClr val="666666"/>
                </a:solidFill>
                <a:effectLst/>
                <a:latin typeface="Open Sans" pitchFamily="2" charset="0"/>
                <a:ea typeface="Calibri" panose="020F0502020204030204" pitchFamily="34" charset="0"/>
                <a:cs typeface="Times New Roman" panose="02020603050405020304" pitchFamily="18" charset="0"/>
              </a:rPr>
              <a:t> ¿Cuáles son los costos más importantes en nuestro modelo de negocio? ¿Cómo están distribuidos?</a:t>
            </a:r>
          </a:p>
        </p:txBody>
      </p:sp>
      <p:sp>
        <p:nvSpPr>
          <p:cNvPr id="4" name="Marcador de número de diapositiva 3"/>
          <p:cNvSpPr>
            <a:spLocks noGrp="1"/>
          </p:cNvSpPr>
          <p:nvPr>
            <p:ph type="sldNum" sz="quarter" idx="5"/>
          </p:nvPr>
        </p:nvSpPr>
        <p:spPr/>
        <p:txBody>
          <a:bodyPr/>
          <a:lstStyle/>
          <a:p>
            <a:fld id="{73C07496-547B-41C3-867F-942261EC2B8F}" type="slidenum">
              <a:rPr lang="es-CL" smtClean="0"/>
              <a:t>16</a:t>
            </a:fld>
            <a:endParaRPr lang="es-CL" dirty="0"/>
          </a:p>
        </p:txBody>
      </p:sp>
    </p:spTree>
    <p:extLst>
      <p:ext uri="{BB962C8B-B14F-4D97-AF65-F5344CB8AC3E}">
        <p14:creationId xmlns:p14="http://schemas.microsoft.com/office/powerpoint/2010/main" val="726869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lvl="0" indent="0">
              <a:lnSpc>
                <a:spcPct val="107000"/>
              </a:lnSpc>
              <a:spcAft>
                <a:spcPts val="1200"/>
              </a:spcAft>
              <a:buFont typeface="Arial" panose="020B0604020202020204" pitchFamily="34" charset="0"/>
              <a:buNone/>
              <a:tabLst>
                <a:tab pos="457200" algn="l"/>
              </a:tabLst>
            </a:pPr>
            <a:endParaRPr lang="es-CL" sz="1000" dirty="0">
              <a:solidFill>
                <a:srgbClr val="666666"/>
              </a:solidFill>
              <a:effectLst/>
              <a:latin typeface="Open Sans" pitchFamily="2" charset="0"/>
              <a:ea typeface="Calibri" panose="020F0502020204030204" pitchFamily="34"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73C07496-547B-41C3-867F-942261EC2B8F}" type="slidenum">
              <a:rPr lang="es-CL" smtClean="0"/>
              <a:t>17</a:t>
            </a:fld>
            <a:endParaRPr lang="es-CL" dirty="0"/>
          </a:p>
        </p:txBody>
      </p:sp>
    </p:spTree>
    <p:extLst>
      <p:ext uri="{BB962C8B-B14F-4D97-AF65-F5344CB8AC3E}">
        <p14:creationId xmlns:p14="http://schemas.microsoft.com/office/powerpoint/2010/main" val="2486512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18</a:t>
            </a:fld>
            <a:endParaRPr lang="es-CL" dirty="0"/>
          </a:p>
        </p:txBody>
      </p:sp>
    </p:spTree>
    <p:extLst>
      <p:ext uri="{BB962C8B-B14F-4D97-AF65-F5344CB8AC3E}">
        <p14:creationId xmlns:p14="http://schemas.microsoft.com/office/powerpoint/2010/main" val="3146185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20</a:t>
            </a:fld>
            <a:endParaRPr lang="es-CL" dirty="0"/>
          </a:p>
        </p:txBody>
      </p:sp>
    </p:spTree>
    <p:extLst>
      <p:ext uri="{BB962C8B-B14F-4D97-AF65-F5344CB8AC3E}">
        <p14:creationId xmlns:p14="http://schemas.microsoft.com/office/powerpoint/2010/main" val="3642516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21</a:t>
            </a:fld>
            <a:endParaRPr lang="es-CL" dirty="0"/>
          </a:p>
        </p:txBody>
      </p:sp>
    </p:spTree>
    <p:extLst>
      <p:ext uri="{BB962C8B-B14F-4D97-AF65-F5344CB8AC3E}">
        <p14:creationId xmlns:p14="http://schemas.microsoft.com/office/powerpoint/2010/main" val="85782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2</a:t>
            </a:fld>
            <a:endParaRPr lang="es-CL" dirty="0"/>
          </a:p>
        </p:txBody>
      </p:sp>
    </p:spTree>
    <p:extLst>
      <p:ext uri="{BB962C8B-B14F-4D97-AF65-F5344CB8AC3E}">
        <p14:creationId xmlns:p14="http://schemas.microsoft.com/office/powerpoint/2010/main" val="4220534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22</a:t>
            </a:fld>
            <a:endParaRPr lang="es-CL" dirty="0"/>
          </a:p>
        </p:txBody>
      </p:sp>
    </p:spTree>
    <p:extLst>
      <p:ext uri="{BB962C8B-B14F-4D97-AF65-F5344CB8AC3E}">
        <p14:creationId xmlns:p14="http://schemas.microsoft.com/office/powerpoint/2010/main" val="1356227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3</a:t>
            </a:fld>
            <a:endParaRPr lang="es-CL" dirty="0"/>
          </a:p>
        </p:txBody>
      </p:sp>
    </p:spTree>
    <p:extLst>
      <p:ext uri="{BB962C8B-B14F-4D97-AF65-F5344CB8AC3E}">
        <p14:creationId xmlns:p14="http://schemas.microsoft.com/office/powerpoint/2010/main" val="1356227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4</a:t>
            </a:fld>
            <a:endParaRPr lang="es-CL" dirty="0"/>
          </a:p>
        </p:txBody>
      </p:sp>
    </p:spTree>
    <p:extLst>
      <p:ext uri="{BB962C8B-B14F-4D97-AF65-F5344CB8AC3E}">
        <p14:creationId xmlns:p14="http://schemas.microsoft.com/office/powerpoint/2010/main" val="1922378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5</a:t>
            </a:fld>
            <a:endParaRPr lang="es-CL" dirty="0"/>
          </a:p>
        </p:txBody>
      </p:sp>
    </p:spTree>
    <p:extLst>
      <p:ext uri="{BB962C8B-B14F-4D97-AF65-F5344CB8AC3E}">
        <p14:creationId xmlns:p14="http://schemas.microsoft.com/office/powerpoint/2010/main" val="3107859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6</a:t>
            </a:fld>
            <a:endParaRPr lang="es-CL" dirty="0"/>
          </a:p>
        </p:txBody>
      </p:sp>
    </p:spTree>
    <p:extLst>
      <p:ext uri="{BB962C8B-B14F-4D97-AF65-F5344CB8AC3E}">
        <p14:creationId xmlns:p14="http://schemas.microsoft.com/office/powerpoint/2010/main" val="2043791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7</a:t>
            </a:fld>
            <a:endParaRPr lang="es-CL" dirty="0"/>
          </a:p>
        </p:txBody>
      </p:sp>
    </p:spTree>
    <p:extLst>
      <p:ext uri="{BB962C8B-B14F-4D97-AF65-F5344CB8AC3E}">
        <p14:creationId xmlns:p14="http://schemas.microsoft.com/office/powerpoint/2010/main" val="2469176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8</a:t>
            </a:fld>
            <a:endParaRPr lang="es-CL" dirty="0"/>
          </a:p>
        </p:txBody>
      </p:sp>
    </p:spTree>
    <p:extLst>
      <p:ext uri="{BB962C8B-B14F-4D97-AF65-F5344CB8AC3E}">
        <p14:creationId xmlns:p14="http://schemas.microsoft.com/office/powerpoint/2010/main" val="3733706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9</a:t>
            </a:fld>
            <a:endParaRPr lang="es-CL" dirty="0"/>
          </a:p>
        </p:txBody>
      </p:sp>
    </p:spTree>
    <p:extLst>
      <p:ext uri="{BB962C8B-B14F-4D97-AF65-F5344CB8AC3E}">
        <p14:creationId xmlns:p14="http://schemas.microsoft.com/office/powerpoint/2010/main" val="3095987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spTree>
    <p:custDataLst>
      <p:tags r:id="rId1"/>
    </p:custDataLst>
    <p:extLst>
      <p:ext uri="{BB962C8B-B14F-4D97-AF65-F5344CB8AC3E}">
        <p14:creationId xmlns:p14="http://schemas.microsoft.com/office/powerpoint/2010/main" val="13326730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pic>
        <p:nvPicPr>
          <p:cNvPr id="18" name="Imagen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94301" y="39010"/>
            <a:ext cx="1449031" cy="585779"/>
          </a:xfrm>
          <a:prstGeom prst="rect">
            <a:avLst/>
          </a:prstGeom>
        </p:spPr>
      </p:pic>
      <p:sp>
        <p:nvSpPr>
          <p:cNvPr id="9" name="Rectángulo 8"/>
          <p:cNvSpPr/>
          <p:nvPr userDrawn="1"/>
        </p:nvSpPr>
        <p:spPr>
          <a:xfrm>
            <a:off x="0" y="3089188"/>
            <a:ext cx="12191999" cy="3768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pic>
        <p:nvPicPr>
          <p:cNvPr id="7" name="Imagen 6" descr="Texto&#10;&#10;Descripción generada automáticamente">
            <a:extLst>
              <a:ext uri="{FF2B5EF4-FFF2-40B4-BE49-F238E27FC236}">
                <a16:creationId xmlns:a16="http://schemas.microsoft.com/office/drawing/2014/main" id="{620E35C0-CC7E-8764-C843-73A932073D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extLst>
      <p:ext uri="{BB962C8B-B14F-4D97-AF65-F5344CB8AC3E}">
        <p14:creationId xmlns:p14="http://schemas.microsoft.com/office/powerpoint/2010/main" val="1611084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FDEB600-5D99-40B0-901D-85C82512F974}" type="datetimeFigureOut">
              <a:rPr lang="es-CL" smtClean="0"/>
              <a:t>30-08-2024</a:t>
            </a:fld>
            <a:endParaRPr lang="es-CL" dirty="0"/>
          </a:p>
        </p:txBody>
      </p:sp>
      <p:sp>
        <p:nvSpPr>
          <p:cNvPr id="5" name="Footer Placeholder 4"/>
          <p:cNvSpPr>
            <a:spLocks noGrp="1"/>
          </p:cNvSpPr>
          <p:nvPr>
            <p:ph type="ftr" sz="quarter" idx="11"/>
          </p:nvPr>
        </p:nvSpPr>
        <p:spPr/>
        <p:txBody>
          <a:bodyPr/>
          <a:lstStyle/>
          <a:p>
            <a:endParaRPr lang="es-CL" dirty="0"/>
          </a:p>
        </p:txBody>
      </p:sp>
      <p:sp>
        <p:nvSpPr>
          <p:cNvPr id="6" name="Slide Number Placeholder 5"/>
          <p:cNvSpPr>
            <a:spLocks noGrp="1"/>
          </p:cNvSpPr>
          <p:nvPr>
            <p:ph type="sldNum" sz="quarter" idx="12"/>
          </p:nvPr>
        </p:nvSpPr>
        <p:spPr/>
        <p:txBody>
          <a:bodyPr/>
          <a:lstStyle/>
          <a:p>
            <a:fld id="{8836D2D7-FEDE-4BCC-B75C-593DEE3059F9}" type="slidenum">
              <a:rPr lang="es-CL" smtClean="0"/>
              <a:t>‹Nº›</a:t>
            </a:fld>
            <a:endParaRPr lang="es-CL" dirty="0"/>
          </a:p>
        </p:txBody>
      </p:sp>
      <p:pic>
        <p:nvPicPr>
          <p:cNvPr id="9" name="Imagen 8" descr="Texto&#10;&#10;Descripción generada automáticamente">
            <a:extLst>
              <a:ext uri="{FF2B5EF4-FFF2-40B4-BE49-F238E27FC236}">
                <a16:creationId xmlns:a16="http://schemas.microsoft.com/office/drawing/2014/main" id="{DAF6C811-B687-2F8C-A950-1615B5EFB0E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grpSp>
        <p:nvGrpSpPr>
          <p:cNvPr id="10" name="Grupo 9">
            <a:extLst>
              <a:ext uri="{FF2B5EF4-FFF2-40B4-BE49-F238E27FC236}">
                <a16:creationId xmlns:a16="http://schemas.microsoft.com/office/drawing/2014/main" id="{924A37B4-D315-F474-CE9D-0E9DE61115A6}"/>
              </a:ext>
            </a:extLst>
          </p:cNvPr>
          <p:cNvGrpSpPr/>
          <p:nvPr userDrawn="1"/>
        </p:nvGrpSpPr>
        <p:grpSpPr>
          <a:xfrm>
            <a:off x="590550" y="0"/>
            <a:ext cx="3724366" cy="114300"/>
            <a:chOff x="0" y="0"/>
            <a:chExt cx="3343275" cy="219075"/>
          </a:xfrm>
        </p:grpSpPr>
        <p:sp>
          <p:nvSpPr>
            <p:cNvPr id="11" name="Rectángulo 10">
              <a:extLst>
                <a:ext uri="{FF2B5EF4-FFF2-40B4-BE49-F238E27FC236}">
                  <a16:creationId xmlns:a16="http://schemas.microsoft.com/office/drawing/2014/main" id="{556E5981-46FF-779A-B8A7-FBC0EF0E3E79}"/>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2" name="Rectángulo 11">
              <a:extLst>
                <a:ext uri="{FF2B5EF4-FFF2-40B4-BE49-F238E27FC236}">
                  <a16:creationId xmlns:a16="http://schemas.microsoft.com/office/drawing/2014/main" id="{58673C7C-7734-3CBE-D6BE-19983D0C93BE}"/>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3" name="Rectángulo 12">
              <a:extLst>
                <a:ext uri="{FF2B5EF4-FFF2-40B4-BE49-F238E27FC236}">
                  <a16:creationId xmlns:a16="http://schemas.microsoft.com/office/drawing/2014/main" id="{7537CD83-43A4-A16C-507C-B9C4E1077283}"/>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spTree>
    <p:extLst>
      <p:ext uri="{BB962C8B-B14F-4D97-AF65-F5344CB8AC3E}">
        <p14:creationId xmlns:p14="http://schemas.microsoft.com/office/powerpoint/2010/main" val="2566348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9FDEB600-5D99-40B0-901D-85C82512F974}" type="datetimeFigureOut">
              <a:rPr lang="es-CL" smtClean="0"/>
              <a:t>30-08-2024</a:t>
            </a:fld>
            <a:endParaRPr lang="es-CL" dirty="0"/>
          </a:p>
        </p:txBody>
      </p:sp>
      <p:sp>
        <p:nvSpPr>
          <p:cNvPr id="5" name="Footer Placeholder 4"/>
          <p:cNvSpPr>
            <a:spLocks noGrp="1"/>
          </p:cNvSpPr>
          <p:nvPr>
            <p:ph type="ftr" sz="quarter" idx="11"/>
          </p:nvPr>
        </p:nvSpPr>
        <p:spPr/>
        <p:txBody>
          <a:bodyPr/>
          <a:lstStyle/>
          <a:p>
            <a:endParaRPr lang="es-CL" dirty="0"/>
          </a:p>
        </p:txBody>
      </p:sp>
      <p:sp>
        <p:nvSpPr>
          <p:cNvPr id="6" name="Slide Number Placeholder 5"/>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3521661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FDEB600-5D99-40B0-901D-85C82512F974}" type="datetimeFigureOut">
              <a:rPr lang="es-CL" smtClean="0"/>
              <a:t>30-08-2024</a:t>
            </a:fld>
            <a:endParaRPr lang="es-CL" dirty="0"/>
          </a:p>
        </p:txBody>
      </p:sp>
      <p:sp>
        <p:nvSpPr>
          <p:cNvPr id="6" name="Footer Placeholder 5"/>
          <p:cNvSpPr>
            <a:spLocks noGrp="1"/>
          </p:cNvSpPr>
          <p:nvPr>
            <p:ph type="ftr" sz="quarter" idx="11"/>
          </p:nvPr>
        </p:nvSpPr>
        <p:spPr/>
        <p:txBody>
          <a:bodyPr/>
          <a:lstStyle/>
          <a:p>
            <a:endParaRPr lang="es-CL" dirty="0"/>
          </a:p>
        </p:txBody>
      </p:sp>
      <p:sp>
        <p:nvSpPr>
          <p:cNvPr id="7" name="Slide Number Placeholder 6"/>
          <p:cNvSpPr>
            <a:spLocks noGrp="1"/>
          </p:cNvSpPr>
          <p:nvPr>
            <p:ph type="sldNum" sz="quarter" idx="12"/>
          </p:nvPr>
        </p:nvSpPr>
        <p:spPr/>
        <p:txBody>
          <a:bodyPr/>
          <a:lstStyle/>
          <a:p>
            <a:fld id="{8836D2D7-FEDE-4BCC-B75C-593DEE3059F9}" type="slidenum">
              <a:rPr lang="es-CL" smtClean="0"/>
              <a:t>‹Nº›</a:t>
            </a:fld>
            <a:endParaRPr lang="es-CL" dirty="0"/>
          </a:p>
        </p:txBody>
      </p:sp>
    </p:spTree>
    <p:custDataLst>
      <p:tags r:id="rId1"/>
    </p:custDataLst>
    <p:extLst>
      <p:ext uri="{BB962C8B-B14F-4D97-AF65-F5344CB8AC3E}">
        <p14:creationId xmlns:p14="http://schemas.microsoft.com/office/powerpoint/2010/main" val="3792578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FDEB600-5D99-40B0-901D-85C82512F974}" type="datetimeFigureOut">
              <a:rPr lang="es-CL" smtClean="0"/>
              <a:t>30-08-2024</a:t>
            </a:fld>
            <a:endParaRPr lang="es-CL" dirty="0"/>
          </a:p>
        </p:txBody>
      </p:sp>
      <p:sp>
        <p:nvSpPr>
          <p:cNvPr id="8" name="Footer Placeholder 7"/>
          <p:cNvSpPr>
            <a:spLocks noGrp="1"/>
          </p:cNvSpPr>
          <p:nvPr>
            <p:ph type="ftr" sz="quarter" idx="11"/>
          </p:nvPr>
        </p:nvSpPr>
        <p:spPr/>
        <p:txBody>
          <a:bodyPr/>
          <a:lstStyle/>
          <a:p>
            <a:endParaRPr lang="es-CL" dirty="0"/>
          </a:p>
        </p:txBody>
      </p:sp>
      <p:sp>
        <p:nvSpPr>
          <p:cNvPr id="9" name="Slide Number Placeholder 8"/>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4168101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FDEB600-5D99-40B0-901D-85C82512F974}" type="datetimeFigureOut">
              <a:rPr lang="es-CL" smtClean="0"/>
              <a:t>30-08-2024</a:t>
            </a:fld>
            <a:endParaRPr lang="es-CL" dirty="0"/>
          </a:p>
        </p:txBody>
      </p:sp>
      <p:sp>
        <p:nvSpPr>
          <p:cNvPr id="4" name="Footer Placeholder 3"/>
          <p:cNvSpPr>
            <a:spLocks noGrp="1"/>
          </p:cNvSpPr>
          <p:nvPr>
            <p:ph type="ftr" sz="quarter" idx="11"/>
          </p:nvPr>
        </p:nvSpPr>
        <p:spPr/>
        <p:txBody>
          <a:bodyPr/>
          <a:lstStyle/>
          <a:p>
            <a:endParaRPr lang="es-CL" dirty="0"/>
          </a:p>
        </p:txBody>
      </p:sp>
      <p:sp>
        <p:nvSpPr>
          <p:cNvPr id="5" name="Slide Number Placeholder 4"/>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270044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DEB600-5D99-40B0-901D-85C82512F974}" type="datetimeFigureOut">
              <a:rPr lang="es-CL" smtClean="0"/>
              <a:t>30-08-2024</a:t>
            </a:fld>
            <a:endParaRPr lang="es-CL" dirty="0"/>
          </a:p>
        </p:txBody>
      </p:sp>
      <p:sp>
        <p:nvSpPr>
          <p:cNvPr id="3" name="Footer Placeholder 2"/>
          <p:cNvSpPr>
            <a:spLocks noGrp="1"/>
          </p:cNvSpPr>
          <p:nvPr>
            <p:ph type="ftr" sz="quarter" idx="11"/>
          </p:nvPr>
        </p:nvSpPr>
        <p:spPr/>
        <p:txBody>
          <a:bodyPr/>
          <a:lstStyle/>
          <a:p>
            <a:endParaRPr lang="es-CL" dirty="0"/>
          </a:p>
        </p:txBody>
      </p:sp>
      <p:sp>
        <p:nvSpPr>
          <p:cNvPr id="4" name="Slide Number Placeholder 3"/>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1744018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FDEB600-5D99-40B0-901D-85C82512F974}" type="datetimeFigureOut">
              <a:rPr lang="es-CL" smtClean="0"/>
              <a:t>30-08-2024</a:t>
            </a:fld>
            <a:endParaRPr lang="es-CL" dirty="0"/>
          </a:p>
        </p:txBody>
      </p:sp>
      <p:sp>
        <p:nvSpPr>
          <p:cNvPr id="6" name="Footer Placeholder 5"/>
          <p:cNvSpPr>
            <a:spLocks noGrp="1"/>
          </p:cNvSpPr>
          <p:nvPr>
            <p:ph type="ftr" sz="quarter" idx="11"/>
          </p:nvPr>
        </p:nvSpPr>
        <p:spPr/>
        <p:txBody>
          <a:bodyPr/>
          <a:lstStyle/>
          <a:p>
            <a:endParaRPr lang="es-CL" dirty="0"/>
          </a:p>
        </p:txBody>
      </p:sp>
      <p:sp>
        <p:nvSpPr>
          <p:cNvPr id="7" name="Slide Number Placeholder 6"/>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15458522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FDEB600-5D99-40B0-901D-85C82512F974}" type="datetimeFigureOut">
              <a:rPr lang="es-CL" smtClean="0"/>
              <a:t>30-08-2024</a:t>
            </a:fld>
            <a:endParaRPr lang="es-CL" dirty="0"/>
          </a:p>
        </p:txBody>
      </p:sp>
      <p:sp>
        <p:nvSpPr>
          <p:cNvPr id="6" name="Footer Placeholder 5"/>
          <p:cNvSpPr>
            <a:spLocks noGrp="1"/>
          </p:cNvSpPr>
          <p:nvPr>
            <p:ph type="ftr" sz="quarter" idx="11"/>
          </p:nvPr>
        </p:nvSpPr>
        <p:spPr/>
        <p:txBody>
          <a:bodyPr/>
          <a:lstStyle/>
          <a:p>
            <a:endParaRPr lang="es-CL" dirty="0"/>
          </a:p>
        </p:txBody>
      </p:sp>
      <p:sp>
        <p:nvSpPr>
          <p:cNvPr id="7" name="Slide Number Placeholder 6"/>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3462694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FDEB600-5D99-40B0-901D-85C82512F974}" type="datetimeFigureOut">
              <a:rPr lang="es-CL" smtClean="0"/>
              <a:t>30-08-2024</a:t>
            </a:fld>
            <a:endParaRPr lang="es-CL" dirty="0"/>
          </a:p>
        </p:txBody>
      </p:sp>
      <p:sp>
        <p:nvSpPr>
          <p:cNvPr id="5" name="Footer Placeholder 4"/>
          <p:cNvSpPr>
            <a:spLocks noGrp="1"/>
          </p:cNvSpPr>
          <p:nvPr>
            <p:ph type="ftr" sz="quarter" idx="11"/>
          </p:nvPr>
        </p:nvSpPr>
        <p:spPr/>
        <p:txBody>
          <a:bodyPr/>
          <a:lstStyle/>
          <a:p>
            <a:endParaRPr lang="es-CL" dirty="0"/>
          </a:p>
        </p:txBody>
      </p:sp>
      <p:sp>
        <p:nvSpPr>
          <p:cNvPr id="6" name="Slide Number Placeholder 5"/>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2701775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Diapositiva de títul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3" name="Imagen 2" descr="Una imagen de un videojuego&#10;&#10;Descripción generada automáticamente con confianza baja">
            <a:extLst>
              <a:ext uri="{FF2B5EF4-FFF2-40B4-BE49-F238E27FC236}">
                <a16:creationId xmlns:a16="http://schemas.microsoft.com/office/drawing/2014/main" id="{6F54F408-0B2E-E093-0368-03F1FC47FB6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8326" b="55468"/>
          <a:stretch/>
        </p:blipFill>
        <p:spPr>
          <a:xfrm>
            <a:off x="0" y="4598377"/>
            <a:ext cx="12192000" cy="2259622"/>
          </a:xfrm>
          <a:prstGeom prst="rect">
            <a:avLst/>
          </a:prstGeom>
        </p:spPr>
      </p:pic>
    </p:spTree>
    <p:custDataLst>
      <p:tags r:id="rId1"/>
    </p:custDataLst>
    <p:extLst>
      <p:ext uri="{BB962C8B-B14F-4D97-AF65-F5344CB8AC3E}">
        <p14:creationId xmlns:p14="http://schemas.microsoft.com/office/powerpoint/2010/main" val="22226701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FDEB600-5D99-40B0-901D-85C82512F974}" type="datetimeFigureOut">
              <a:rPr lang="es-CL" smtClean="0"/>
              <a:t>30-08-2024</a:t>
            </a:fld>
            <a:endParaRPr lang="es-CL" dirty="0"/>
          </a:p>
        </p:txBody>
      </p:sp>
      <p:sp>
        <p:nvSpPr>
          <p:cNvPr id="5" name="Footer Placeholder 4"/>
          <p:cNvSpPr>
            <a:spLocks noGrp="1"/>
          </p:cNvSpPr>
          <p:nvPr>
            <p:ph type="ftr" sz="quarter" idx="11"/>
          </p:nvPr>
        </p:nvSpPr>
        <p:spPr/>
        <p:txBody>
          <a:bodyPr/>
          <a:lstStyle/>
          <a:p>
            <a:endParaRPr lang="es-CL" dirty="0"/>
          </a:p>
        </p:txBody>
      </p:sp>
      <p:sp>
        <p:nvSpPr>
          <p:cNvPr id="6" name="Slide Number Placeholder 5"/>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4059337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pic>
        <p:nvPicPr>
          <p:cNvPr id="3" name="Imagen 2" descr="Logotipo&#10;&#10;Descripción generada automáticamente con confianza media">
            <a:extLst>
              <a:ext uri="{FF2B5EF4-FFF2-40B4-BE49-F238E27FC236}">
                <a16:creationId xmlns:a16="http://schemas.microsoft.com/office/drawing/2014/main" id="{1CC59783-355A-3923-7E3E-BFF89B8E5B0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5943600"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grpSp>
    </p:spTree>
    <p:custDataLst>
      <p:tags r:id="rId1"/>
    </p:custDataLst>
    <p:extLst>
      <p:ext uri="{BB962C8B-B14F-4D97-AF65-F5344CB8AC3E}">
        <p14:creationId xmlns:p14="http://schemas.microsoft.com/office/powerpoint/2010/main" val="40782496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Diapositiva de título">
    <p:spTree>
      <p:nvGrpSpPr>
        <p:cNvPr id="1" name=""/>
        <p:cNvGrpSpPr/>
        <p:nvPr/>
      </p:nvGrpSpPr>
      <p:grpSpPr>
        <a:xfrm>
          <a:off x="0" y="0"/>
          <a:ext cx="0" cy="0"/>
          <a:chOff x="0" y="0"/>
          <a:chExt cx="0" cy="0"/>
        </a:xfrm>
      </p:grpSpPr>
      <p:pic>
        <p:nvPicPr>
          <p:cNvPr id="3" name="Imagen 2" descr="Mapa&#10;&#10;Descripción generada automáticamente">
            <a:extLst>
              <a:ext uri="{FF2B5EF4-FFF2-40B4-BE49-F238E27FC236}">
                <a16:creationId xmlns:a16="http://schemas.microsoft.com/office/drawing/2014/main" id="{26F61EB7-5070-BA67-1A28-6B268ECDB2D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7778"/>
          <a:stretch/>
        </p:blipFill>
        <p:spPr>
          <a:xfrm>
            <a:off x="6096000" y="0"/>
            <a:ext cx="6096000"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4" name="Imagen 3" descr="Texto&#10;&#10;Descripción generada automáticamente">
            <a:extLst>
              <a:ext uri="{FF2B5EF4-FFF2-40B4-BE49-F238E27FC236}">
                <a16:creationId xmlns:a16="http://schemas.microsoft.com/office/drawing/2014/main" id="{67A0557C-377C-DD82-FD4F-9B06E52E96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custDataLst>
      <p:tags r:id="rId1"/>
    </p:custDataLst>
    <p:extLst>
      <p:ext uri="{BB962C8B-B14F-4D97-AF65-F5344CB8AC3E}">
        <p14:creationId xmlns:p14="http://schemas.microsoft.com/office/powerpoint/2010/main" val="17734939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Diapositiva de título">
    <p:spTree>
      <p:nvGrpSpPr>
        <p:cNvPr id="1" name=""/>
        <p:cNvGrpSpPr/>
        <p:nvPr/>
      </p:nvGrpSpPr>
      <p:grpSpPr>
        <a:xfrm>
          <a:off x="0" y="0"/>
          <a:ext cx="0" cy="0"/>
          <a:chOff x="0" y="0"/>
          <a:chExt cx="0" cy="0"/>
        </a:xfrm>
      </p:grpSpPr>
      <p:pic>
        <p:nvPicPr>
          <p:cNvPr id="3" name="Imagen 2" descr="Un mapa de color blanco&#10;&#10;Descripción generada automáticamente con confianza baja">
            <a:extLst>
              <a:ext uri="{FF2B5EF4-FFF2-40B4-BE49-F238E27FC236}">
                <a16:creationId xmlns:a16="http://schemas.microsoft.com/office/drawing/2014/main" id="{0AE75DCF-A05A-03C1-E4A8-87CB05A39297}"/>
              </a:ext>
            </a:extLst>
          </p:cNvPr>
          <p:cNvPicPr>
            <a:picLocks noChangeAspect="1"/>
          </p:cNvPicPr>
          <p:nvPr userDrawn="1"/>
        </p:nvPicPr>
        <p:blipFill rotWithShape="1">
          <a:blip r:embed="rId3">
            <a:alphaModFix amt="50000"/>
            <a:extLst>
              <a:ext uri="{28A0092B-C50C-407E-A947-70E740481C1C}">
                <a14:useLocalDpi xmlns:a14="http://schemas.microsoft.com/office/drawing/2010/main" val="0"/>
              </a:ext>
            </a:extLst>
          </a:blip>
          <a:srcRect l="12063"/>
          <a:stretch/>
        </p:blipFill>
        <p:spPr>
          <a:xfrm>
            <a:off x="0" y="0"/>
            <a:ext cx="12192000"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4" name="Imagen 3" descr="Texto&#10;&#10;Descripción generada automáticamente">
            <a:extLst>
              <a:ext uri="{FF2B5EF4-FFF2-40B4-BE49-F238E27FC236}">
                <a16:creationId xmlns:a16="http://schemas.microsoft.com/office/drawing/2014/main" id="{24A414F2-242C-98CD-D7C3-3353035C3B1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custDataLst>
      <p:tags r:id="rId1"/>
    </p:custDataLst>
    <p:extLst>
      <p:ext uri="{BB962C8B-B14F-4D97-AF65-F5344CB8AC3E}">
        <p14:creationId xmlns:p14="http://schemas.microsoft.com/office/powerpoint/2010/main" val="15466353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Diapositiva de título">
    <p:spTree>
      <p:nvGrpSpPr>
        <p:cNvPr id="1" name=""/>
        <p:cNvGrpSpPr/>
        <p:nvPr/>
      </p:nvGrpSpPr>
      <p:grpSpPr>
        <a:xfrm>
          <a:off x="0" y="0"/>
          <a:ext cx="0" cy="0"/>
          <a:chOff x="0" y="0"/>
          <a:chExt cx="0" cy="0"/>
        </a:xfrm>
      </p:grpSpPr>
      <p:pic>
        <p:nvPicPr>
          <p:cNvPr id="3" name="Imagen 2" descr="Un dibujo de una persona&#10;&#10;Descripción generada automáticamente con confianza baja">
            <a:extLst>
              <a:ext uri="{FF2B5EF4-FFF2-40B4-BE49-F238E27FC236}">
                <a16:creationId xmlns:a16="http://schemas.microsoft.com/office/drawing/2014/main" id="{10E5CECD-C6E8-7CFC-002E-8633458A8A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4093" r="7548"/>
          <a:stretch/>
        </p:blipFill>
        <p:spPr>
          <a:xfrm>
            <a:off x="0" y="0"/>
            <a:ext cx="4676686"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spTree>
    <p:custDataLst>
      <p:tags r:id="rId1"/>
    </p:custDataLst>
    <p:extLst>
      <p:ext uri="{BB962C8B-B14F-4D97-AF65-F5344CB8AC3E}">
        <p14:creationId xmlns:p14="http://schemas.microsoft.com/office/powerpoint/2010/main" val="79280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iapositiva de título">
    <p:spTree>
      <p:nvGrpSpPr>
        <p:cNvPr id="1" name=""/>
        <p:cNvGrpSpPr/>
        <p:nvPr/>
      </p:nvGrpSpPr>
      <p:grpSpPr>
        <a:xfrm>
          <a:off x="0" y="0"/>
          <a:ext cx="0" cy="0"/>
          <a:chOff x="0" y="0"/>
          <a:chExt cx="0" cy="0"/>
        </a:xfrm>
      </p:grpSpPr>
      <p:pic>
        <p:nvPicPr>
          <p:cNvPr id="13" name="Imagen 12" descr="Imagen en blanco y negro&#10;&#10;Descripción generada automáticamente con confianza media">
            <a:extLst>
              <a:ext uri="{FF2B5EF4-FFF2-40B4-BE49-F238E27FC236}">
                <a16:creationId xmlns:a16="http://schemas.microsoft.com/office/drawing/2014/main" id="{BB968C63-77E7-FF1A-3D32-299853E926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4762" y="-10635"/>
            <a:ext cx="5747238" cy="687927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4" name="Imagen 3" descr="Logotipo&#10;&#10;Descripción generada automáticamente">
            <a:extLst>
              <a:ext uri="{FF2B5EF4-FFF2-40B4-BE49-F238E27FC236}">
                <a16:creationId xmlns:a16="http://schemas.microsoft.com/office/drawing/2014/main" id="{6CAD0F08-D8D5-917A-9D1A-486EBB686DD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73766" y="327326"/>
            <a:ext cx="1171388" cy="365025"/>
          </a:xfrm>
          <a:prstGeom prst="rect">
            <a:avLst/>
          </a:prstGeom>
        </p:spPr>
      </p:pic>
    </p:spTree>
    <p:custDataLst>
      <p:tags r:id="rId1"/>
    </p:custDataLst>
    <p:extLst>
      <p:ext uri="{BB962C8B-B14F-4D97-AF65-F5344CB8AC3E}">
        <p14:creationId xmlns:p14="http://schemas.microsoft.com/office/powerpoint/2010/main" val="41665616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iapositiva de títul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1E7D666-54FD-DE79-64F8-1941C253DFEF}"/>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rcRect l="5522" r="5522"/>
          <a:stretch/>
        </p:blipFill>
        <p:spPr>
          <a:xfrm>
            <a:off x="0" y="0"/>
            <a:ext cx="12192000"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5" name="Imagen 4" descr="Texto&#10;&#10;Descripción generada automáticamente">
            <a:extLst>
              <a:ext uri="{FF2B5EF4-FFF2-40B4-BE49-F238E27FC236}">
                <a16:creationId xmlns:a16="http://schemas.microsoft.com/office/drawing/2014/main" id="{A9F82F0E-DAA6-BEBF-C888-A1115BC51AB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custDataLst>
      <p:tags r:id="rId1"/>
    </p:custDataLst>
    <p:extLst>
      <p:ext uri="{BB962C8B-B14F-4D97-AF65-F5344CB8AC3E}">
        <p14:creationId xmlns:p14="http://schemas.microsoft.com/office/powerpoint/2010/main" val="31293199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3" name="Imagen 2">
            <a:extLst>
              <a:ext uri="{FF2B5EF4-FFF2-40B4-BE49-F238E27FC236}">
                <a16:creationId xmlns:a16="http://schemas.microsoft.com/office/drawing/2014/main" id="{E7BB3C2C-B5CD-1B86-E9B4-1BEEB6BC5EB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82552" y="0"/>
            <a:ext cx="3209448" cy="6857999"/>
          </a:xfrm>
          <a:prstGeom prst="rect">
            <a:avLst/>
          </a:prstGeom>
        </p:spPr>
      </p:pic>
      <p:pic>
        <p:nvPicPr>
          <p:cNvPr id="4" name="Imagen 3" descr="Logotipo&#10;&#10;Descripción generada automáticamente">
            <a:extLst>
              <a:ext uri="{FF2B5EF4-FFF2-40B4-BE49-F238E27FC236}">
                <a16:creationId xmlns:a16="http://schemas.microsoft.com/office/drawing/2014/main" id="{14579106-2AE4-B965-1C15-F90477C85F9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73766" y="327326"/>
            <a:ext cx="1171388" cy="365025"/>
          </a:xfrm>
          <a:prstGeom prst="rect">
            <a:avLst/>
          </a:prstGeom>
        </p:spPr>
      </p:pic>
    </p:spTree>
    <p:custDataLst>
      <p:tags r:id="rId1"/>
    </p:custDataLst>
    <p:extLst>
      <p:ext uri="{BB962C8B-B14F-4D97-AF65-F5344CB8AC3E}">
        <p14:creationId xmlns:p14="http://schemas.microsoft.com/office/powerpoint/2010/main" val="2161439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pic>
        <p:nvPicPr>
          <p:cNvPr id="18" name="Imagen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94301" y="39010"/>
            <a:ext cx="1449031" cy="585779"/>
          </a:xfrm>
          <a:prstGeom prst="rect">
            <a:avLst/>
          </a:prstGeom>
        </p:spPr>
      </p:pic>
      <p:sp>
        <p:nvSpPr>
          <p:cNvPr id="9" name="Rectángulo 8"/>
          <p:cNvSpPr/>
          <p:nvPr userDrawn="1"/>
        </p:nvSpPr>
        <p:spPr>
          <a:xfrm>
            <a:off x="6096000" y="0"/>
            <a:ext cx="609599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pic>
        <p:nvPicPr>
          <p:cNvPr id="7" name="Imagen 6" descr="Texto&#10;&#10;Descripción generada automáticamente">
            <a:extLst>
              <a:ext uri="{FF2B5EF4-FFF2-40B4-BE49-F238E27FC236}">
                <a16:creationId xmlns:a16="http://schemas.microsoft.com/office/drawing/2014/main" id="{620E35C0-CC7E-8764-C843-73A932073D8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custDataLst>
      <p:tags r:id="rId1"/>
    </p:custDataLst>
    <p:extLst>
      <p:ext uri="{BB962C8B-B14F-4D97-AF65-F5344CB8AC3E}">
        <p14:creationId xmlns:p14="http://schemas.microsoft.com/office/powerpoint/2010/main" val="3629885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heme" Target="../theme/theme2.xml"/><Relationship Id="rId1" Type="http://schemas.openxmlformats.org/officeDocument/2006/relationships/slideLayout" Target="../slideLayouts/slideLayout2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DEB600-5D99-40B0-901D-85C82512F974}" type="datetimeFigureOut">
              <a:rPr lang="es-CL" smtClean="0"/>
              <a:t>30-08-2024</a:t>
            </a:fld>
            <a:endParaRPr lang="es-CL"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6D2D7-FEDE-4BCC-B75C-593DEE3059F9}" type="slidenum">
              <a:rPr lang="es-CL" smtClean="0"/>
              <a:t>‹Nº›</a:t>
            </a:fld>
            <a:endParaRPr lang="es-CL" dirty="0"/>
          </a:p>
        </p:txBody>
      </p:sp>
      <p:pic>
        <p:nvPicPr>
          <p:cNvPr id="7" name="Imagen 6" descr="Texto&#10;&#10;Descripción generada automáticamente">
            <a:extLst>
              <a:ext uri="{FF2B5EF4-FFF2-40B4-BE49-F238E27FC236}">
                <a16:creationId xmlns:a16="http://schemas.microsoft.com/office/drawing/2014/main" id="{0EB30A72-E0E7-88DB-3B65-29E39AE9CC6A}"/>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grpSp>
        <p:nvGrpSpPr>
          <p:cNvPr id="8" name="Grupo 7">
            <a:extLst>
              <a:ext uri="{FF2B5EF4-FFF2-40B4-BE49-F238E27FC236}">
                <a16:creationId xmlns:a16="http://schemas.microsoft.com/office/drawing/2014/main" id="{4A53872B-FFD4-9191-9852-9A064EFAB61E}"/>
              </a:ext>
            </a:extLst>
          </p:cNvPr>
          <p:cNvGrpSpPr/>
          <p:nvPr userDrawn="1"/>
        </p:nvGrpSpPr>
        <p:grpSpPr>
          <a:xfrm>
            <a:off x="590550" y="0"/>
            <a:ext cx="3724366" cy="114300"/>
            <a:chOff x="0" y="0"/>
            <a:chExt cx="3343275" cy="219075"/>
          </a:xfrm>
        </p:grpSpPr>
        <p:sp>
          <p:nvSpPr>
            <p:cNvPr id="9" name="Rectángulo 8">
              <a:extLst>
                <a:ext uri="{FF2B5EF4-FFF2-40B4-BE49-F238E27FC236}">
                  <a16:creationId xmlns:a16="http://schemas.microsoft.com/office/drawing/2014/main" id="{E3CBEE5D-3BB4-4E01-F25B-89D536421CCE}"/>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B4D1A15A-8A7A-E111-2C39-F0E75A490F4D}"/>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1" name="Rectángulo 10">
              <a:extLst>
                <a:ext uri="{FF2B5EF4-FFF2-40B4-BE49-F238E27FC236}">
                  <a16:creationId xmlns:a16="http://schemas.microsoft.com/office/drawing/2014/main" id="{7EC061B1-7D3F-8BB7-C11F-314A71F453F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spTree>
    <p:custDataLst>
      <p:tags r:id="rId22"/>
    </p:custDataLst>
    <p:extLst>
      <p:ext uri="{BB962C8B-B14F-4D97-AF65-F5344CB8AC3E}">
        <p14:creationId xmlns:p14="http://schemas.microsoft.com/office/powerpoint/2010/main" val="3356961470"/>
      </p:ext>
    </p:extLst>
  </p:cSld>
  <p:clrMap bg1="lt1" tx1="dk1" bg2="lt2" tx2="dk2" accent1="accent1" accent2="accent2" accent3="accent3" accent4="accent4" accent5="accent5" accent6="accent6" hlink="hlink" folHlink="folHlink"/>
  <p:sldLayoutIdLst>
    <p:sldLayoutId id="2147483673" r:id="rId1"/>
    <p:sldLayoutId id="2147483692" r:id="rId2"/>
    <p:sldLayoutId id="2147483691" r:id="rId3"/>
    <p:sldLayoutId id="2147483690" r:id="rId4"/>
    <p:sldLayoutId id="2147483689" r:id="rId5"/>
    <p:sldLayoutId id="2147483688" r:id="rId6"/>
    <p:sldLayoutId id="2147483687" r:id="rId7"/>
    <p:sldLayoutId id="2147483686" r:id="rId8"/>
    <p:sldLayoutId id="2147483684" r:id="rId9"/>
    <p:sldLayoutId id="2147483685"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FDEB600-5D99-40B0-901D-85C82512F974}" type="datetimeFigureOut">
              <a:rPr kumimoji="0" lang="es-CL"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30-08-2024</a:t>
            </a:fld>
            <a:endParaRPr kumimoji="0" lang="es-CL" sz="1200" b="0" i="0" u="none" strike="noStrike" kern="1200" cap="none" spc="0" normalizeH="0" baseline="0" noProof="0" dirty="0">
              <a:ln>
                <a:noFill/>
              </a:ln>
              <a:solidFill>
                <a:prstClr val="black">
                  <a:tint val="75000"/>
                </a:prstClr>
              </a:solidFill>
              <a:effectLst/>
              <a:uLnTx/>
              <a:uFillTx/>
              <a:latin typeface="Open Sans"/>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200" b="0" i="0" u="none" strike="noStrike" kern="1200" cap="none" spc="0" normalizeH="0" baseline="0" noProof="0" dirty="0">
              <a:ln>
                <a:noFill/>
              </a:ln>
              <a:solidFill>
                <a:prstClr val="black">
                  <a:tint val="75000"/>
                </a:prstClr>
              </a:solidFill>
              <a:effectLst/>
              <a:uLnTx/>
              <a:uFillTx/>
              <a:latin typeface="Open Sans"/>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836D2D7-FEDE-4BCC-B75C-593DEE3059F9}" type="slidenum">
              <a:rPr kumimoji="0" lang="es-CL"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L" sz="1200" b="0" i="0" u="none" strike="noStrike" kern="1200" cap="none" spc="0" normalizeH="0" baseline="0" noProof="0" dirty="0">
              <a:ln>
                <a:noFill/>
              </a:ln>
              <a:solidFill>
                <a:prstClr val="black">
                  <a:tint val="75000"/>
                </a:prstClr>
              </a:solidFill>
              <a:effectLst/>
              <a:uLnTx/>
              <a:uFillTx/>
              <a:latin typeface="Open Sans"/>
              <a:ea typeface="+mn-ea"/>
              <a:cs typeface="+mn-cs"/>
            </a:endParaRPr>
          </a:p>
        </p:txBody>
      </p:sp>
      <p:pic>
        <p:nvPicPr>
          <p:cNvPr id="7" name="Imagen 6" descr="Texto&#10;&#10;Descripción generada automáticamente">
            <a:extLst>
              <a:ext uri="{FF2B5EF4-FFF2-40B4-BE49-F238E27FC236}">
                <a16:creationId xmlns:a16="http://schemas.microsoft.com/office/drawing/2014/main" id="{0EB30A72-E0E7-88DB-3B65-29E39AE9CC6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grpSp>
        <p:nvGrpSpPr>
          <p:cNvPr id="8" name="Grupo 7">
            <a:extLst>
              <a:ext uri="{FF2B5EF4-FFF2-40B4-BE49-F238E27FC236}">
                <a16:creationId xmlns:a16="http://schemas.microsoft.com/office/drawing/2014/main" id="{4A53872B-FFD4-9191-9852-9A064EFAB61E}"/>
              </a:ext>
            </a:extLst>
          </p:cNvPr>
          <p:cNvGrpSpPr/>
          <p:nvPr userDrawn="1"/>
        </p:nvGrpSpPr>
        <p:grpSpPr>
          <a:xfrm>
            <a:off x="590550" y="0"/>
            <a:ext cx="3724366" cy="114300"/>
            <a:chOff x="0" y="0"/>
            <a:chExt cx="3343275" cy="219075"/>
          </a:xfrm>
        </p:grpSpPr>
        <p:sp>
          <p:nvSpPr>
            <p:cNvPr id="9" name="Rectángulo 8">
              <a:extLst>
                <a:ext uri="{FF2B5EF4-FFF2-40B4-BE49-F238E27FC236}">
                  <a16:creationId xmlns:a16="http://schemas.microsoft.com/office/drawing/2014/main" id="{E3CBEE5D-3BB4-4E01-F25B-89D536421CCE}"/>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0" name="Rectángulo 9">
              <a:extLst>
                <a:ext uri="{FF2B5EF4-FFF2-40B4-BE49-F238E27FC236}">
                  <a16:creationId xmlns:a16="http://schemas.microsoft.com/office/drawing/2014/main" id="{B4D1A15A-8A7A-E111-2C39-F0E75A490F4D}"/>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1" name="Rectángulo 10">
              <a:extLst>
                <a:ext uri="{FF2B5EF4-FFF2-40B4-BE49-F238E27FC236}">
                  <a16:creationId xmlns:a16="http://schemas.microsoft.com/office/drawing/2014/main" id="{7EC061B1-7D3F-8BB7-C11F-314A71F453F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grpSp>
    </p:spTree>
    <p:custDataLst>
      <p:tags r:id="rId3"/>
    </p:custDataLst>
    <p:extLst>
      <p:ext uri="{BB962C8B-B14F-4D97-AF65-F5344CB8AC3E}">
        <p14:creationId xmlns:p14="http://schemas.microsoft.com/office/powerpoint/2010/main" val="1219665438"/>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5.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2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tags" Target="../tags/tag26.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3.xml"/><Relationship Id="rId7" Type="http://schemas.openxmlformats.org/officeDocument/2006/relationships/diagramColors" Target="../diagrams/colors2.xml"/><Relationship Id="rId2" Type="http://schemas.openxmlformats.org/officeDocument/2006/relationships/slideLayout" Target="../slideLayouts/slideLayout1.xml"/><Relationship Id="rId1" Type="http://schemas.openxmlformats.org/officeDocument/2006/relationships/tags" Target="../tags/tag2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5.xml"/><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18.xml.rels><?xml version="1.0" encoding="UTF-8" standalone="yes"?>
<Relationships xmlns="http://schemas.openxmlformats.org/package/2006/relationships"><Relationship Id="rId3" Type="http://schemas.openxmlformats.org/officeDocument/2006/relationships/video" Target="https://www.youtube.com/embed/HzWNBwrPfGI?feature=oembed" TargetMode="External"/><Relationship Id="rId7" Type="http://schemas.openxmlformats.org/officeDocument/2006/relationships/image" Target="../media/image31.jpeg"/><Relationship Id="rId2" Type="http://schemas.openxmlformats.org/officeDocument/2006/relationships/video" Target="https://www.youtube.com/embed/StJwMOmikWA?feature=oembed" TargetMode="External"/><Relationship Id="rId1" Type="http://schemas.openxmlformats.org/officeDocument/2006/relationships/tags" Target="../tags/tag32.xml"/><Relationship Id="rId6" Type="http://schemas.openxmlformats.org/officeDocument/2006/relationships/image" Target="../media/image30.jpeg"/><Relationship Id="rId5" Type="http://schemas.openxmlformats.org/officeDocument/2006/relationships/notesSlide" Target="../notesSlides/notesSlide17.xml"/><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16.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3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35.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36.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Imagen 21" descr="Dibujo de ingeniería&#10;&#10;Descripción generada automáticamente">
            <a:extLst>
              <a:ext uri="{FF2B5EF4-FFF2-40B4-BE49-F238E27FC236}">
                <a16:creationId xmlns:a16="http://schemas.microsoft.com/office/drawing/2014/main" id="{BC7CADB2-074F-1E35-825C-664FB3B88526}"/>
              </a:ext>
            </a:extLst>
          </p:cNvPr>
          <p:cNvPicPr>
            <a:picLocks noChangeAspect="1"/>
          </p:cNvPicPr>
          <p:nvPr/>
        </p:nvPicPr>
        <p:blipFill>
          <a:blip r:embed="rId4" cstate="print">
            <a:alphaModFix amt="34000"/>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8" name="Conector recto 7"/>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ACD09EF1-2FBB-11B4-1FE9-B030C57BE25B}"/>
              </a:ext>
            </a:extLst>
          </p:cNvPr>
          <p:cNvSpPr txBox="1"/>
          <p:nvPr/>
        </p:nvSpPr>
        <p:spPr>
          <a:xfrm>
            <a:off x="1182792" y="2736147"/>
            <a:ext cx="9167437" cy="1384995"/>
          </a:xfrm>
          <a:prstGeom prst="rect">
            <a:avLst/>
          </a:prstGeom>
          <a:noFill/>
        </p:spPr>
        <p:txBody>
          <a:bodyPr wrap="square" lIns="91440" tIns="45720" rIns="91440" bIns="45720" anchor="t">
            <a:spAutoFit/>
          </a:bodyPr>
          <a:lstStyle/>
          <a:p>
            <a:r>
              <a:rPr lang="es-ES" sz="4800" kern="1400" spc="-50" dirty="0">
                <a:solidFill>
                  <a:srgbClr val="666666"/>
                </a:solidFill>
                <a:latin typeface="Open Sans Extrabold"/>
                <a:ea typeface="Times New Roman" panose="02020603050405020304" pitchFamily="18" charset="0"/>
                <a:cs typeface="Times New Roman"/>
              </a:rPr>
              <a:t>Material de Apoyo</a:t>
            </a:r>
            <a:endParaRPr lang="es-ES" sz="4800" kern="1400" spc="-50" dirty="0">
              <a:solidFill>
                <a:srgbClr val="666666"/>
              </a:solidFill>
              <a:effectLst/>
              <a:latin typeface="Open Sans Extrabold" panose="020B0906030804020204" pitchFamily="34" charset="0"/>
              <a:ea typeface="Times New Roman" panose="02020603050405020304" pitchFamily="18" charset="0"/>
              <a:cs typeface="Times New Roman" panose="02020603050405020304" pitchFamily="18" charset="0"/>
            </a:endParaRPr>
          </a:p>
          <a:p>
            <a:r>
              <a:rPr lang="es-ES" sz="3600" b="1" spc="75" dirty="0">
                <a:solidFill>
                  <a:srgbClr val="5A5A5A"/>
                </a:solidFill>
                <a:latin typeface="Open Sans"/>
                <a:ea typeface="Open Sans"/>
                <a:cs typeface="Open Sans"/>
              </a:rPr>
              <a:t>Semana 9</a:t>
            </a:r>
            <a:endParaRPr lang="es-ES" sz="3600" b="1" spc="75">
              <a:solidFill>
                <a:srgbClr val="5A5A5A"/>
              </a:solidFill>
              <a:effectLst/>
              <a:latin typeface="Open Sans" pitchFamily="2" charset="0"/>
              <a:ea typeface="Open Sans" pitchFamily="2" charset="0"/>
              <a:cs typeface="Open Sans" pitchFamily="2" charset="0"/>
            </a:endParaRPr>
          </a:p>
        </p:txBody>
      </p:sp>
    </p:spTree>
    <p:custDataLst>
      <p:tags r:id="rId1"/>
    </p:custDataLst>
    <p:extLst>
      <p:ext uri="{BB962C8B-B14F-4D97-AF65-F5344CB8AC3E}">
        <p14:creationId xmlns:p14="http://schemas.microsoft.com/office/powerpoint/2010/main" val="1522008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cono&#10;&#10;Descripción generada automáticamente">
            <a:extLst>
              <a:ext uri="{FF2B5EF4-FFF2-40B4-BE49-F238E27FC236}">
                <a16:creationId xmlns:a16="http://schemas.microsoft.com/office/drawing/2014/main" id="{509C32DE-3BE0-2801-A5C0-A6C28A0BD9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6134" y="349134"/>
            <a:ext cx="6159731" cy="6159731"/>
          </a:xfrm>
          <a:prstGeom prst="rect">
            <a:avLst/>
          </a:prstGeom>
        </p:spPr>
      </p:pic>
    </p:spTree>
    <p:custDataLst>
      <p:tags r:id="rId1"/>
    </p:custDataLst>
    <p:extLst>
      <p:ext uri="{BB962C8B-B14F-4D97-AF65-F5344CB8AC3E}">
        <p14:creationId xmlns:p14="http://schemas.microsoft.com/office/powerpoint/2010/main" val="1522057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Imagen 15" descr="Dibujo de ingeniería&#10;&#10;Descripción generada automáticamente">
            <a:extLst>
              <a:ext uri="{FF2B5EF4-FFF2-40B4-BE49-F238E27FC236}">
                <a16:creationId xmlns:a16="http://schemas.microsoft.com/office/drawing/2014/main" id="{914D6E7B-A88B-FA5F-3D11-4E05DE87FA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3" name="Conector recto 2">
            <a:extLst>
              <a:ext uri="{FF2B5EF4-FFF2-40B4-BE49-F238E27FC236}">
                <a16:creationId xmlns:a16="http://schemas.microsoft.com/office/drawing/2014/main" id="{92D0F1E1-AF25-4814-BB6F-204166555A3B}"/>
              </a:ext>
            </a:extLst>
          </p:cNvPr>
          <p:cNvCxnSpPr/>
          <p:nvPr/>
        </p:nvCxnSpPr>
        <p:spPr>
          <a:xfrm>
            <a:off x="6276109" y="1505435"/>
            <a:ext cx="0" cy="3796145"/>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38E3D49A-7E02-484F-9F03-55C5E6A11822}"/>
              </a:ext>
            </a:extLst>
          </p:cNvPr>
          <p:cNvSpPr txBox="1"/>
          <p:nvPr/>
        </p:nvSpPr>
        <p:spPr>
          <a:xfrm>
            <a:off x="6733923" y="2656928"/>
            <a:ext cx="4649420" cy="3046988"/>
          </a:xfrm>
          <a:prstGeom prst="rect">
            <a:avLst/>
          </a:prstGeom>
          <a:noFill/>
        </p:spPr>
        <p:txBody>
          <a:bodyPr wrap="square">
            <a:spAutoFit/>
          </a:bodyPr>
          <a:lstStyle/>
          <a:p>
            <a:r>
              <a:rPr lang="es-CL" sz="2400" b="1" dirty="0">
                <a:solidFill>
                  <a:schemeClr val="bg2">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¡Felicidades, has finalizado el recurso!</a:t>
            </a:r>
          </a:p>
          <a:p>
            <a:r>
              <a:rPr lang="es-CL" dirty="0">
                <a:solidFill>
                  <a:schemeClr val="bg2">
                    <a:lumMod val="50000"/>
                  </a:schemeClr>
                </a:solidFill>
                <a:latin typeface="+mj-lt"/>
              </a:rPr>
              <a:t>Te sugerimos continuar revisando en el aula los demás recursos y actividades de la asignatura. </a:t>
            </a:r>
          </a:p>
          <a:p>
            <a:endParaRPr lang="es-CL" b="1" dirty="0">
              <a:solidFill>
                <a:schemeClr val="bg2">
                  <a:lumMod val="50000"/>
                </a:schemeClr>
              </a:solidFill>
              <a:latin typeface="Myriad Pro" panose="020B0503030403020204" pitchFamily="34" charset="0"/>
            </a:endParaRPr>
          </a:p>
          <a:p>
            <a:endParaRPr lang="es-CL" b="1" dirty="0">
              <a:solidFill>
                <a:schemeClr val="bg2">
                  <a:lumMod val="50000"/>
                </a:schemeClr>
              </a:solidFill>
              <a:latin typeface="Myriad Pro" panose="020B0503030403020204" pitchFamily="34" charset="0"/>
            </a:endParaRPr>
          </a:p>
          <a:p>
            <a:r>
              <a:rPr lang="es-CL" b="1" dirty="0">
                <a:solidFill>
                  <a:schemeClr val="bg2">
                    <a:lumMod val="50000"/>
                  </a:schemeClr>
                </a:solidFill>
              </a:rPr>
              <a:t>¿Qué hacer en caso de dudas? </a:t>
            </a:r>
          </a:p>
          <a:p>
            <a:r>
              <a:rPr lang="es-CL" sz="1800" dirty="0">
                <a:solidFill>
                  <a:schemeClr val="bg2">
                    <a:lumMod val="50000"/>
                  </a:schemeClr>
                </a:solidFill>
                <a:latin typeface="+mj-lt"/>
              </a:rPr>
              <a:t>Contacta a tu docente a través del correo u otro de los medios disponibles en el aula. </a:t>
            </a:r>
          </a:p>
        </p:txBody>
      </p:sp>
      <p:pic>
        <p:nvPicPr>
          <p:cNvPr id="6" name="Gráfico 5">
            <a:extLst>
              <a:ext uri="{FF2B5EF4-FFF2-40B4-BE49-F238E27FC236}">
                <a16:creationId xmlns:a16="http://schemas.microsoft.com/office/drawing/2014/main" id="{10408756-BE81-4C77-A801-0A788C2EAF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61770" y="919587"/>
            <a:ext cx="2462492" cy="1737341"/>
          </a:xfrm>
          <a:prstGeom prst="rect">
            <a:avLst/>
          </a:prstGeom>
        </p:spPr>
      </p:pic>
    </p:spTree>
    <p:custDataLst>
      <p:tags r:id="rId1"/>
    </p:custDataLst>
    <p:extLst>
      <p:ext uri="{BB962C8B-B14F-4D97-AF65-F5344CB8AC3E}">
        <p14:creationId xmlns:p14="http://schemas.microsoft.com/office/powerpoint/2010/main" val="4161064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Imagen 21" descr="Dibujo de ingeniería&#10;&#10;Descripción generada automáticamente">
            <a:extLst>
              <a:ext uri="{FF2B5EF4-FFF2-40B4-BE49-F238E27FC236}">
                <a16:creationId xmlns:a16="http://schemas.microsoft.com/office/drawing/2014/main" id="{BC7CADB2-074F-1E35-825C-664FB3B88526}"/>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8" name="Conector recto 7"/>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ACD09EF1-2FBB-11B4-1FE9-B030C57BE25B}"/>
              </a:ext>
            </a:extLst>
          </p:cNvPr>
          <p:cNvSpPr txBox="1"/>
          <p:nvPr/>
        </p:nvSpPr>
        <p:spPr>
          <a:xfrm>
            <a:off x="1182792" y="2736147"/>
            <a:ext cx="9167437" cy="1785104"/>
          </a:xfrm>
          <a:prstGeom prst="rect">
            <a:avLst/>
          </a:prstGeom>
          <a:noFill/>
        </p:spPr>
        <p:txBody>
          <a:bodyPr wrap="square" lIns="91440" tIns="45720" rIns="91440" bIns="45720" anchor="t">
            <a:spAutoFit/>
          </a:bodyPr>
          <a:lstStyle/>
          <a:p>
            <a:r>
              <a:rPr lang="es-ES" sz="4800" kern="1400" spc="-50" dirty="0">
                <a:solidFill>
                  <a:srgbClr val="666666"/>
                </a:solidFill>
                <a:effectLst/>
                <a:latin typeface="Open Sans Extrabold"/>
                <a:ea typeface="Times New Roman" panose="02020603050405020304" pitchFamily="18" charset="0"/>
                <a:cs typeface="Times New Roman"/>
              </a:rPr>
              <a:t>Actividad 2: </a:t>
            </a:r>
            <a:r>
              <a:rPr lang="es-ES" sz="4800" kern="1400" spc="-50" dirty="0">
                <a:solidFill>
                  <a:srgbClr val="666666"/>
                </a:solidFill>
                <a:latin typeface="Open Sans Extrabold"/>
                <a:ea typeface="Open Sans Light"/>
                <a:cs typeface="Times New Roman"/>
              </a:rPr>
              <a:t>          </a:t>
            </a:r>
            <a:endParaRPr lang="es-ES" sz="3000" kern="1400" spc="-50" dirty="0">
              <a:solidFill>
                <a:srgbClr val="000000"/>
              </a:solidFill>
              <a:latin typeface="Times New Roman"/>
              <a:ea typeface="Open Sans Light"/>
              <a:cs typeface="Open Sans Light"/>
            </a:endParaRPr>
          </a:p>
          <a:p>
            <a:r>
              <a:rPr lang="es-ES" sz="3200" b="1" spc="75" dirty="0">
                <a:solidFill>
                  <a:srgbClr val="5A5A5A"/>
                </a:solidFill>
                <a:effectLst/>
                <a:ea typeface="Times New Roman" panose="02020603050405020304" pitchFamily="18" charset="0"/>
                <a:cs typeface="Times New Roman"/>
              </a:rPr>
              <a:t>Modelo de Negocio y Análisis de un BMC</a:t>
            </a:r>
          </a:p>
          <a:p>
            <a:r>
              <a:rPr lang="es-ES" sz="3000" spc="75" dirty="0">
                <a:solidFill>
                  <a:srgbClr val="4C4C4C"/>
                </a:solidFill>
                <a:latin typeface="Open Sans Light"/>
                <a:ea typeface="Open Sans Light"/>
                <a:cs typeface="Open Sans Light"/>
              </a:rPr>
              <a:t>Tiempo: 45 min.</a:t>
            </a:r>
            <a:endParaRPr lang="es-ES" sz="3000" spc="75" dirty="0">
              <a:solidFill>
                <a:srgbClr val="000000"/>
              </a:solidFill>
              <a:latin typeface="Open Sans Light"/>
              <a:ea typeface="Open Sans Light"/>
              <a:cs typeface="Open Sans Light"/>
            </a:endParaRPr>
          </a:p>
        </p:txBody>
      </p:sp>
    </p:spTree>
    <p:custDataLst>
      <p:tags r:id="rId1"/>
    </p:custDataLst>
    <p:extLst>
      <p:ext uri="{BB962C8B-B14F-4D97-AF65-F5344CB8AC3E}">
        <p14:creationId xmlns:p14="http://schemas.microsoft.com/office/powerpoint/2010/main" val="4092223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573965" y="801621"/>
            <a:ext cx="7961906" cy="630942"/>
          </a:xfrm>
          <a:prstGeom prst="rect">
            <a:avLst/>
          </a:prstGeom>
          <a:noFill/>
        </p:spPr>
        <p:txBody>
          <a:bodyPr wrap="square" rtlCol="0">
            <a:spAutoFit/>
          </a:bodyPr>
          <a:lstStyle/>
          <a:p>
            <a:pPr>
              <a:lnSpc>
                <a:spcPts val="4200"/>
              </a:lnSpc>
            </a:pPr>
            <a:r>
              <a:rPr lang="es-ES" sz="3600" b="1" spc="-100" dirty="0">
                <a:solidFill>
                  <a:srgbClr val="4C4C4B"/>
                </a:solidFill>
              </a:rPr>
              <a:t>Aprendizaje esperado</a:t>
            </a:r>
            <a:endParaRPr lang="es-CL" sz="3600" b="1" spc="-100" dirty="0">
              <a:solidFill>
                <a:srgbClr val="4C4C4B"/>
              </a:solidFill>
            </a:endParaRPr>
          </a:p>
        </p:txBody>
      </p:sp>
      <p:pic>
        <p:nvPicPr>
          <p:cNvPr id="10" name="Imagen 9" descr="Imagen que contiene Logotipo&#10;&#10;Descripción generada automáticamente">
            <a:extLst>
              <a:ext uri="{FF2B5EF4-FFF2-40B4-BE49-F238E27FC236}">
                <a16:creationId xmlns:a16="http://schemas.microsoft.com/office/drawing/2014/main" id="{F28E523D-2A28-C63F-0268-59A1615DC9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3397" y="668421"/>
            <a:ext cx="5259741" cy="5259741"/>
          </a:xfrm>
          <a:prstGeom prst="rect">
            <a:avLst/>
          </a:prstGeom>
        </p:spPr>
      </p:pic>
      <p:sp>
        <p:nvSpPr>
          <p:cNvPr id="11" name="Rectángulo: esquinas redondeadas 10">
            <a:extLst>
              <a:ext uri="{FF2B5EF4-FFF2-40B4-BE49-F238E27FC236}">
                <a16:creationId xmlns:a16="http://schemas.microsoft.com/office/drawing/2014/main" id="{928FB8CC-959C-E7E1-EE7A-39ABFAFD6C55}"/>
              </a:ext>
            </a:extLst>
          </p:cNvPr>
          <p:cNvSpPr/>
          <p:nvPr/>
        </p:nvSpPr>
        <p:spPr>
          <a:xfrm>
            <a:off x="744401" y="2027937"/>
            <a:ext cx="4632248" cy="2661989"/>
          </a:xfrm>
          <a:prstGeom prst="roundRect">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latin typeface="+mj-lt"/>
              </a:rPr>
              <a:t>Comprender qué es un modelo de negocio y cómo se puede aplicar el </a:t>
            </a:r>
            <a:r>
              <a:rPr lang="en-US" b="1" dirty="0">
                <a:solidFill>
                  <a:schemeClr val="bg1"/>
                </a:solidFill>
                <a:latin typeface="+mj-lt"/>
              </a:rPr>
              <a:t>Business Model Canvas </a:t>
            </a:r>
            <a:r>
              <a:rPr lang="es-ES" dirty="0">
                <a:solidFill>
                  <a:schemeClr val="bg1"/>
                </a:solidFill>
                <a:latin typeface="+mj-lt"/>
              </a:rPr>
              <a:t>para la transformación de tu idea de solución en una idea de negocio concreta.</a:t>
            </a:r>
          </a:p>
        </p:txBody>
      </p:sp>
    </p:spTree>
    <p:custDataLst>
      <p:tags r:id="rId1"/>
    </p:custDataLst>
    <p:extLst>
      <p:ext uri="{BB962C8B-B14F-4D97-AF65-F5344CB8AC3E}">
        <p14:creationId xmlns:p14="http://schemas.microsoft.com/office/powerpoint/2010/main" val="253312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D422B51-2D8F-826A-2D4D-CEEF46746DD0}"/>
              </a:ext>
            </a:extLst>
          </p:cNvPr>
          <p:cNvSpPr txBox="1"/>
          <p:nvPr/>
        </p:nvSpPr>
        <p:spPr>
          <a:xfrm>
            <a:off x="875261" y="967387"/>
            <a:ext cx="8654971" cy="630942"/>
          </a:xfrm>
          <a:prstGeom prst="rect">
            <a:avLst/>
          </a:prstGeom>
          <a:noFill/>
        </p:spPr>
        <p:txBody>
          <a:bodyPr wrap="square" rtlCol="0">
            <a:spAutoFit/>
          </a:bodyPr>
          <a:lstStyle/>
          <a:p>
            <a:pPr>
              <a:lnSpc>
                <a:spcPts val="4200"/>
              </a:lnSpc>
            </a:pPr>
            <a:r>
              <a:rPr lang="es-ES" sz="4000" b="1" spc="-100" dirty="0">
                <a:solidFill>
                  <a:srgbClr val="4C4C4B"/>
                </a:solidFill>
              </a:rPr>
              <a:t>¿Qué es un modelo de negocio?</a:t>
            </a:r>
          </a:p>
        </p:txBody>
      </p:sp>
      <p:graphicFrame>
        <p:nvGraphicFramePr>
          <p:cNvPr id="4" name="Diagrama 3">
            <a:extLst>
              <a:ext uri="{FF2B5EF4-FFF2-40B4-BE49-F238E27FC236}">
                <a16:creationId xmlns:a16="http://schemas.microsoft.com/office/drawing/2014/main" id="{B1F41ABA-CDCF-4986-4356-6CB7C24ECBA7}"/>
              </a:ext>
            </a:extLst>
          </p:cNvPr>
          <p:cNvGraphicFramePr/>
          <p:nvPr/>
        </p:nvGraphicFramePr>
        <p:xfrm>
          <a:off x="1141358" y="3807876"/>
          <a:ext cx="9671653" cy="17543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3" name="Rectángulo: esquinas redondeadas 22">
            <a:extLst>
              <a:ext uri="{FF2B5EF4-FFF2-40B4-BE49-F238E27FC236}">
                <a16:creationId xmlns:a16="http://schemas.microsoft.com/office/drawing/2014/main" id="{3616C0A0-5C4D-1C70-A649-5751597B9511}"/>
              </a:ext>
            </a:extLst>
          </p:cNvPr>
          <p:cNvSpPr/>
          <p:nvPr/>
        </p:nvSpPr>
        <p:spPr>
          <a:xfrm>
            <a:off x="1136376" y="1895638"/>
            <a:ext cx="9690375" cy="1378447"/>
          </a:xfrm>
          <a:prstGeom prst="roundRect">
            <a:avLst/>
          </a:prstGeom>
          <a:solidFill>
            <a:srgbClr val="F9D3D2"/>
          </a:solidFill>
          <a:ln>
            <a:solidFill>
              <a:srgbClr val="F9D3D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mj-lt"/>
              </a:rPr>
              <a:t>Un </a:t>
            </a:r>
            <a:r>
              <a:rPr lang="es-ES" b="1" dirty="0">
                <a:solidFill>
                  <a:schemeClr val="tx1">
                    <a:lumMod val="95000"/>
                    <a:lumOff val="5000"/>
                  </a:schemeClr>
                </a:solidFill>
                <a:latin typeface="+mj-lt"/>
              </a:rPr>
              <a:t>modelo de negocio </a:t>
            </a:r>
            <a:r>
              <a:rPr lang="es-ES" dirty="0">
                <a:solidFill>
                  <a:schemeClr val="tx1">
                    <a:lumMod val="95000"/>
                    <a:lumOff val="5000"/>
                  </a:schemeClr>
                </a:solidFill>
                <a:latin typeface="+mj-lt"/>
              </a:rPr>
              <a:t>describe cómo una organización </a:t>
            </a:r>
            <a:r>
              <a:rPr lang="es-ES" b="1" dirty="0">
                <a:solidFill>
                  <a:schemeClr val="tx1">
                    <a:lumMod val="95000"/>
                    <a:lumOff val="5000"/>
                  </a:schemeClr>
                </a:solidFill>
                <a:latin typeface="+mj-lt"/>
              </a:rPr>
              <a:t>crea, entrega y captura valor</a:t>
            </a:r>
            <a:r>
              <a:rPr lang="es-ES" dirty="0">
                <a:solidFill>
                  <a:schemeClr val="tx1">
                    <a:lumMod val="95000"/>
                    <a:lumOff val="5000"/>
                  </a:schemeClr>
                </a:solidFill>
                <a:latin typeface="+mj-lt"/>
              </a:rPr>
              <a:t>.</a:t>
            </a:r>
            <a:endParaRPr lang="es-ES" dirty="0">
              <a:solidFill>
                <a:schemeClr val="tx1">
                  <a:lumMod val="95000"/>
                  <a:lumOff val="5000"/>
                </a:schemeClr>
              </a:solidFill>
              <a:latin typeface="+mj-lt"/>
              <a:ea typeface="Open Sans Light"/>
              <a:cs typeface="Open Sans Light"/>
            </a:endParaRP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mj-lt"/>
              </a:rPr>
              <a:t>Define cómo una empresa:</a:t>
            </a:r>
            <a:endParaRPr lang="es-ES" dirty="0">
              <a:solidFill>
                <a:schemeClr val="tx1">
                  <a:lumMod val="95000"/>
                  <a:lumOff val="5000"/>
                </a:schemeClr>
              </a:solidFill>
              <a:latin typeface="+mj-lt"/>
              <a:ea typeface="Open Sans Light"/>
              <a:cs typeface="Open Sans Light"/>
            </a:endParaRPr>
          </a:p>
        </p:txBody>
      </p:sp>
    </p:spTree>
    <p:custDataLst>
      <p:tags r:id="rId1"/>
    </p:custDataLst>
    <p:extLst>
      <p:ext uri="{BB962C8B-B14F-4D97-AF65-F5344CB8AC3E}">
        <p14:creationId xmlns:p14="http://schemas.microsoft.com/office/powerpoint/2010/main" val="681701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D422B51-2D8F-826A-2D4D-CEEF46746DD0}"/>
              </a:ext>
            </a:extLst>
          </p:cNvPr>
          <p:cNvSpPr txBox="1"/>
          <p:nvPr/>
        </p:nvSpPr>
        <p:spPr>
          <a:xfrm>
            <a:off x="549584" y="649712"/>
            <a:ext cx="6890875" cy="1169551"/>
          </a:xfrm>
          <a:prstGeom prst="rect">
            <a:avLst/>
          </a:prstGeom>
          <a:noFill/>
        </p:spPr>
        <p:txBody>
          <a:bodyPr wrap="square" rtlCol="0">
            <a:spAutoFit/>
          </a:bodyPr>
          <a:lstStyle/>
          <a:p>
            <a:pPr>
              <a:lnSpc>
                <a:spcPts val="4200"/>
              </a:lnSpc>
            </a:pPr>
            <a:r>
              <a:rPr lang="es-ES" sz="3600" b="1" spc="-100" dirty="0">
                <a:solidFill>
                  <a:srgbClr val="4C4C4B"/>
                </a:solidFill>
              </a:rPr>
              <a:t>¿Qué es el </a:t>
            </a:r>
            <a:r>
              <a:rPr lang="en-US" sz="3600" b="1" spc="-100" dirty="0">
                <a:solidFill>
                  <a:srgbClr val="4C4C4B"/>
                </a:solidFill>
              </a:rPr>
              <a:t>Business Model Canvas</a:t>
            </a:r>
            <a:r>
              <a:rPr lang="es-ES" sz="3600" b="1" spc="-100" dirty="0">
                <a:solidFill>
                  <a:srgbClr val="4C4C4B"/>
                </a:solidFill>
              </a:rPr>
              <a:t>?</a:t>
            </a:r>
          </a:p>
        </p:txBody>
      </p:sp>
      <p:pic>
        <p:nvPicPr>
          <p:cNvPr id="1026" name="Picture 2">
            <a:extLst>
              <a:ext uri="{FF2B5EF4-FFF2-40B4-BE49-F238E27FC236}">
                <a16:creationId xmlns:a16="http://schemas.microsoft.com/office/drawing/2014/main" id="{FAFA1A46-CC09-8F76-4171-1067FF0F0E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p:blipFill>
        <p:spPr bwMode="auto">
          <a:xfrm>
            <a:off x="7623653" y="2739"/>
            <a:ext cx="4568348" cy="6852522"/>
          </a:xfrm>
          <a:prstGeom prst="rect">
            <a:avLst/>
          </a:prstGeom>
          <a:noFill/>
          <a:extLst>
            <a:ext uri="{909E8E84-426E-40DD-AFC4-6F175D3DCCD1}">
              <a14:hiddenFill xmlns:a14="http://schemas.microsoft.com/office/drawing/2010/main">
                <a:solidFill>
                  <a:srgbClr val="FFFFFF"/>
                </a:solidFill>
              </a14:hiddenFill>
            </a:ext>
          </a:extLst>
        </p:spPr>
      </p:pic>
      <p:sp>
        <p:nvSpPr>
          <p:cNvPr id="3" name="Shape 3">
            <a:extLst>
              <a:ext uri="{FF2B5EF4-FFF2-40B4-BE49-F238E27FC236}">
                <a16:creationId xmlns:a16="http://schemas.microsoft.com/office/drawing/2014/main" id="{F9B79CD7-6FFF-C3D2-05B4-D6EDC50A271E}"/>
              </a:ext>
            </a:extLst>
          </p:cNvPr>
          <p:cNvSpPr/>
          <p:nvPr/>
        </p:nvSpPr>
        <p:spPr>
          <a:xfrm>
            <a:off x="1071649" y="2249401"/>
            <a:ext cx="64114" cy="3852148"/>
          </a:xfrm>
          <a:prstGeom prst="roundRect">
            <a:avLst>
              <a:gd name="adj" fmla="val 317520"/>
            </a:avLst>
          </a:prstGeom>
          <a:solidFill>
            <a:srgbClr val="DFB9B8"/>
          </a:solidFill>
          <a:ln/>
        </p:spPr>
        <p:txBody>
          <a:bodyPr/>
          <a:lstStyle/>
          <a:p>
            <a:endParaRPr lang="es-CL" b="1">
              <a:solidFill>
                <a:srgbClr val="4C4C4B"/>
              </a:solidFill>
              <a:latin typeface="+mj-lt"/>
            </a:endParaRPr>
          </a:p>
        </p:txBody>
      </p:sp>
      <p:sp>
        <p:nvSpPr>
          <p:cNvPr id="6" name="Shape 5">
            <a:extLst>
              <a:ext uri="{FF2B5EF4-FFF2-40B4-BE49-F238E27FC236}">
                <a16:creationId xmlns:a16="http://schemas.microsoft.com/office/drawing/2014/main" id="{7A5223FB-FB06-0D90-8692-2EAF72BF1664}"/>
              </a:ext>
            </a:extLst>
          </p:cNvPr>
          <p:cNvSpPr/>
          <p:nvPr/>
        </p:nvSpPr>
        <p:spPr>
          <a:xfrm>
            <a:off x="888709" y="2443711"/>
            <a:ext cx="388739" cy="388739"/>
          </a:xfrm>
          <a:prstGeom prst="roundRect">
            <a:avLst>
              <a:gd name="adj" fmla="val 18672"/>
            </a:avLst>
          </a:prstGeom>
          <a:solidFill>
            <a:srgbClr val="F9D3D2"/>
          </a:solidFill>
          <a:ln w="7620">
            <a:solidFill>
              <a:srgbClr val="DFB9B8"/>
            </a:solidFill>
            <a:prstDash val="solid"/>
          </a:ln>
        </p:spPr>
        <p:txBody>
          <a:bodyPr/>
          <a:lstStyle/>
          <a:p>
            <a:endParaRPr lang="es-CL" b="1">
              <a:solidFill>
                <a:srgbClr val="4C4C4B"/>
              </a:solidFill>
              <a:latin typeface="+mj-lt"/>
            </a:endParaRPr>
          </a:p>
        </p:txBody>
      </p:sp>
      <p:sp>
        <p:nvSpPr>
          <p:cNvPr id="7" name="Text 6">
            <a:extLst>
              <a:ext uri="{FF2B5EF4-FFF2-40B4-BE49-F238E27FC236}">
                <a16:creationId xmlns:a16="http://schemas.microsoft.com/office/drawing/2014/main" id="{954D9783-ACFF-7B5D-4D2C-374C84496F36}"/>
              </a:ext>
            </a:extLst>
          </p:cNvPr>
          <p:cNvSpPr/>
          <p:nvPr/>
        </p:nvSpPr>
        <p:spPr>
          <a:xfrm>
            <a:off x="1030274" y="2508481"/>
            <a:ext cx="105489" cy="259199"/>
          </a:xfrm>
          <a:prstGeom prst="rect">
            <a:avLst/>
          </a:prstGeom>
          <a:noFill/>
          <a:ln/>
        </p:spPr>
        <p:txBody>
          <a:bodyPr wrap="none" rtlCol="0" anchor="t"/>
          <a:lstStyle/>
          <a:p>
            <a:pPr marL="0" indent="0" algn="ctr">
              <a:lnSpc>
                <a:spcPts val="2041"/>
              </a:lnSpc>
              <a:buNone/>
            </a:pPr>
            <a:r>
              <a:rPr lang="en-US" b="1" dirty="0">
                <a:solidFill>
                  <a:srgbClr val="4C4C4B"/>
                </a:solidFill>
                <a:latin typeface="+mj-lt"/>
                <a:ea typeface="Inter" pitchFamily="34" charset="-122"/>
                <a:cs typeface="Inter" pitchFamily="34" charset="-120"/>
              </a:rPr>
              <a:t>1</a:t>
            </a:r>
            <a:endParaRPr lang="en-US" b="1" dirty="0">
              <a:solidFill>
                <a:srgbClr val="4C4C4B"/>
              </a:solidFill>
              <a:latin typeface="+mj-lt"/>
            </a:endParaRPr>
          </a:p>
        </p:txBody>
      </p:sp>
      <p:sp>
        <p:nvSpPr>
          <p:cNvPr id="8" name="Text 7">
            <a:extLst>
              <a:ext uri="{FF2B5EF4-FFF2-40B4-BE49-F238E27FC236}">
                <a16:creationId xmlns:a16="http://schemas.microsoft.com/office/drawing/2014/main" id="{DA467CCA-8450-0A0E-B9B6-37DFF3D5F796}"/>
              </a:ext>
            </a:extLst>
          </p:cNvPr>
          <p:cNvSpPr/>
          <p:nvPr/>
        </p:nvSpPr>
        <p:spPr>
          <a:xfrm>
            <a:off x="1647775" y="2270867"/>
            <a:ext cx="2160270" cy="269915"/>
          </a:xfrm>
          <a:prstGeom prst="rect">
            <a:avLst/>
          </a:prstGeom>
          <a:noFill/>
          <a:ln/>
        </p:spPr>
        <p:txBody>
          <a:bodyPr wrap="none" rtlCol="0" anchor="t"/>
          <a:lstStyle/>
          <a:p>
            <a:pPr marL="0" indent="0" algn="l">
              <a:lnSpc>
                <a:spcPts val="2126"/>
              </a:lnSpc>
              <a:buNone/>
            </a:pPr>
            <a:r>
              <a:rPr lang="en-US" b="1" dirty="0">
                <a:solidFill>
                  <a:srgbClr val="4C4C4B"/>
                </a:solidFill>
                <a:latin typeface="+mj-lt"/>
                <a:ea typeface="Open Sans"/>
                <a:cs typeface="Open Sans"/>
              </a:rPr>
              <a:t>Origen</a:t>
            </a:r>
          </a:p>
        </p:txBody>
      </p:sp>
      <p:sp>
        <p:nvSpPr>
          <p:cNvPr id="10" name="Text 8">
            <a:extLst>
              <a:ext uri="{FF2B5EF4-FFF2-40B4-BE49-F238E27FC236}">
                <a16:creationId xmlns:a16="http://schemas.microsoft.com/office/drawing/2014/main" id="{60E49F6E-D8E3-25C3-00C9-9446F2B1E509}"/>
              </a:ext>
            </a:extLst>
          </p:cNvPr>
          <p:cNvSpPr/>
          <p:nvPr/>
        </p:nvSpPr>
        <p:spPr>
          <a:xfrm>
            <a:off x="1647775" y="2588078"/>
            <a:ext cx="5417211" cy="553164"/>
          </a:xfrm>
          <a:prstGeom prst="rect">
            <a:avLst/>
          </a:prstGeom>
          <a:noFill/>
          <a:ln/>
        </p:spPr>
        <p:txBody>
          <a:bodyPr wrap="square" rtlCol="0" anchor="t"/>
          <a:lstStyle/>
          <a:p>
            <a:pPr marL="0" indent="0" algn="just">
              <a:lnSpc>
                <a:spcPts val="2177"/>
              </a:lnSpc>
              <a:buNone/>
            </a:pPr>
            <a:r>
              <a:rPr lang="en-US" dirty="0">
                <a:solidFill>
                  <a:srgbClr val="4C4C4B"/>
                </a:solidFill>
                <a:latin typeface="+mj-lt"/>
                <a:ea typeface="Open Sans"/>
                <a:cs typeface="Open Sans"/>
              </a:rPr>
              <a:t>Desarrollado por Alex Osterwalder y Yves Pigneur.</a:t>
            </a:r>
          </a:p>
        </p:txBody>
      </p:sp>
      <p:sp>
        <p:nvSpPr>
          <p:cNvPr id="12" name="Shape 10">
            <a:extLst>
              <a:ext uri="{FF2B5EF4-FFF2-40B4-BE49-F238E27FC236}">
                <a16:creationId xmlns:a16="http://schemas.microsoft.com/office/drawing/2014/main" id="{0BC62DA5-8F58-C37C-2AD6-3DF80DF37BEA}"/>
              </a:ext>
            </a:extLst>
          </p:cNvPr>
          <p:cNvSpPr/>
          <p:nvPr/>
        </p:nvSpPr>
        <p:spPr>
          <a:xfrm>
            <a:off x="888709" y="3888653"/>
            <a:ext cx="388739" cy="388739"/>
          </a:xfrm>
          <a:prstGeom prst="roundRect">
            <a:avLst>
              <a:gd name="adj" fmla="val 18672"/>
            </a:avLst>
          </a:prstGeom>
          <a:solidFill>
            <a:srgbClr val="F9D3D2"/>
          </a:solidFill>
          <a:ln w="7620">
            <a:solidFill>
              <a:srgbClr val="DFB9B8"/>
            </a:solidFill>
            <a:prstDash val="solid"/>
          </a:ln>
        </p:spPr>
        <p:txBody>
          <a:bodyPr/>
          <a:lstStyle/>
          <a:p>
            <a:endParaRPr lang="es-CL" b="1">
              <a:solidFill>
                <a:srgbClr val="4C4C4B"/>
              </a:solidFill>
              <a:latin typeface="+mj-lt"/>
            </a:endParaRPr>
          </a:p>
        </p:txBody>
      </p:sp>
      <p:sp>
        <p:nvSpPr>
          <p:cNvPr id="13" name="Text 11">
            <a:extLst>
              <a:ext uri="{FF2B5EF4-FFF2-40B4-BE49-F238E27FC236}">
                <a16:creationId xmlns:a16="http://schemas.microsoft.com/office/drawing/2014/main" id="{9AE56EA5-6B9F-A56F-84F5-8CE2503C11FF}"/>
              </a:ext>
            </a:extLst>
          </p:cNvPr>
          <p:cNvSpPr/>
          <p:nvPr/>
        </p:nvSpPr>
        <p:spPr>
          <a:xfrm>
            <a:off x="1003962" y="3953423"/>
            <a:ext cx="158115" cy="259199"/>
          </a:xfrm>
          <a:prstGeom prst="rect">
            <a:avLst/>
          </a:prstGeom>
          <a:noFill/>
          <a:ln/>
        </p:spPr>
        <p:txBody>
          <a:bodyPr wrap="none" rtlCol="0" anchor="t"/>
          <a:lstStyle/>
          <a:p>
            <a:pPr marL="0" indent="0" algn="ctr">
              <a:lnSpc>
                <a:spcPts val="2041"/>
              </a:lnSpc>
              <a:buNone/>
            </a:pPr>
            <a:r>
              <a:rPr lang="en-US" b="1" dirty="0">
                <a:solidFill>
                  <a:srgbClr val="4C4C4B"/>
                </a:solidFill>
                <a:latin typeface="+mj-lt"/>
                <a:ea typeface="Inter" pitchFamily="34" charset="-122"/>
                <a:cs typeface="Inter" pitchFamily="34" charset="-120"/>
              </a:rPr>
              <a:t>2</a:t>
            </a:r>
            <a:endParaRPr lang="en-US" b="1" dirty="0">
              <a:solidFill>
                <a:srgbClr val="4C4C4B"/>
              </a:solidFill>
              <a:latin typeface="+mj-lt"/>
            </a:endParaRPr>
          </a:p>
        </p:txBody>
      </p:sp>
      <p:sp>
        <p:nvSpPr>
          <p:cNvPr id="14" name="Text 12">
            <a:extLst>
              <a:ext uri="{FF2B5EF4-FFF2-40B4-BE49-F238E27FC236}">
                <a16:creationId xmlns:a16="http://schemas.microsoft.com/office/drawing/2014/main" id="{32396EFB-689E-5BF7-39AB-CE656310F279}"/>
              </a:ext>
            </a:extLst>
          </p:cNvPr>
          <p:cNvSpPr/>
          <p:nvPr/>
        </p:nvSpPr>
        <p:spPr>
          <a:xfrm>
            <a:off x="1647775" y="3738681"/>
            <a:ext cx="2160270" cy="269915"/>
          </a:xfrm>
          <a:prstGeom prst="rect">
            <a:avLst/>
          </a:prstGeom>
          <a:noFill/>
          <a:ln/>
        </p:spPr>
        <p:txBody>
          <a:bodyPr wrap="none" rtlCol="0" anchor="t"/>
          <a:lstStyle/>
          <a:p>
            <a:pPr marL="0" indent="0" algn="l">
              <a:lnSpc>
                <a:spcPts val="2126"/>
              </a:lnSpc>
              <a:buNone/>
            </a:pPr>
            <a:r>
              <a:rPr lang="en-US" b="1" dirty="0">
                <a:solidFill>
                  <a:srgbClr val="4C4C4B"/>
                </a:solidFill>
                <a:latin typeface="+mj-lt"/>
                <a:ea typeface="Open Sans"/>
                <a:cs typeface="Open Sans"/>
              </a:rPr>
              <a:t>Estructura</a:t>
            </a:r>
          </a:p>
        </p:txBody>
      </p:sp>
      <p:sp>
        <p:nvSpPr>
          <p:cNvPr id="15" name="Text 13">
            <a:extLst>
              <a:ext uri="{FF2B5EF4-FFF2-40B4-BE49-F238E27FC236}">
                <a16:creationId xmlns:a16="http://schemas.microsoft.com/office/drawing/2014/main" id="{0EAEEEF8-19F6-BB58-35B1-5E59BA82413D}"/>
              </a:ext>
            </a:extLst>
          </p:cNvPr>
          <p:cNvSpPr/>
          <p:nvPr/>
        </p:nvSpPr>
        <p:spPr>
          <a:xfrm>
            <a:off x="1647775" y="4055892"/>
            <a:ext cx="5355092" cy="553164"/>
          </a:xfrm>
          <a:prstGeom prst="rect">
            <a:avLst/>
          </a:prstGeom>
          <a:noFill/>
          <a:ln/>
        </p:spPr>
        <p:txBody>
          <a:bodyPr wrap="square" rtlCol="0" anchor="t"/>
          <a:lstStyle/>
          <a:p>
            <a:pPr marL="0" indent="0" algn="just">
              <a:lnSpc>
                <a:spcPts val="2177"/>
              </a:lnSpc>
              <a:buNone/>
            </a:pPr>
            <a:r>
              <a:rPr lang="es-CL" dirty="0">
                <a:solidFill>
                  <a:srgbClr val="4C4C4B"/>
                </a:solidFill>
                <a:latin typeface="+mj-lt"/>
                <a:ea typeface="Open Sans"/>
                <a:cs typeface="Open Sans"/>
              </a:rPr>
              <a:t>Descompone un negocio en </a:t>
            </a:r>
            <a:r>
              <a:rPr lang="es-CL" b="1" dirty="0">
                <a:solidFill>
                  <a:srgbClr val="4C4C4B"/>
                </a:solidFill>
                <a:latin typeface="+mj-lt"/>
                <a:ea typeface="Open Sans"/>
                <a:cs typeface="Open Sans"/>
              </a:rPr>
              <a:t>nueve bloques interconectados</a:t>
            </a:r>
            <a:r>
              <a:rPr lang="es-CL" dirty="0">
                <a:solidFill>
                  <a:srgbClr val="4C4C4B"/>
                </a:solidFill>
                <a:latin typeface="+mj-lt"/>
                <a:ea typeface="Open Sans"/>
                <a:cs typeface="Open Sans"/>
              </a:rPr>
              <a:t>.</a:t>
            </a:r>
          </a:p>
        </p:txBody>
      </p:sp>
      <p:sp>
        <p:nvSpPr>
          <p:cNvPr id="17" name="Shape 15">
            <a:extLst>
              <a:ext uri="{FF2B5EF4-FFF2-40B4-BE49-F238E27FC236}">
                <a16:creationId xmlns:a16="http://schemas.microsoft.com/office/drawing/2014/main" id="{2484865E-B5B0-7DB0-7C9E-2CEDD2E0E475}"/>
              </a:ext>
            </a:extLst>
          </p:cNvPr>
          <p:cNvSpPr/>
          <p:nvPr/>
        </p:nvSpPr>
        <p:spPr>
          <a:xfrm>
            <a:off x="888709" y="5333596"/>
            <a:ext cx="388739" cy="388739"/>
          </a:xfrm>
          <a:prstGeom prst="roundRect">
            <a:avLst>
              <a:gd name="adj" fmla="val 18672"/>
            </a:avLst>
          </a:prstGeom>
          <a:solidFill>
            <a:srgbClr val="F9D3D2"/>
          </a:solidFill>
          <a:ln w="7620">
            <a:solidFill>
              <a:srgbClr val="DFB9B8"/>
            </a:solidFill>
            <a:prstDash val="solid"/>
          </a:ln>
        </p:spPr>
        <p:txBody>
          <a:bodyPr/>
          <a:lstStyle/>
          <a:p>
            <a:endParaRPr lang="es-CL" b="1">
              <a:solidFill>
                <a:srgbClr val="4C4C4B"/>
              </a:solidFill>
              <a:latin typeface="+mj-lt"/>
            </a:endParaRPr>
          </a:p>
        </p:txBody>
      </p:sp>
      <p:sp>
        <p:nvSpPr>
          <p:cNvPr id="18" name="Text 16">
            <a:extLst>
              <a:ext uri="{FF2B5EF4-FFF2-40B4-BE49-F238E27FC236}">
                <a16:creationId xmlns:a16="http://schemas.microsoft.com/office/drawing/2014/main" id="{91ACA72C-A4B4-9A2E-1AA2-6960D90CA1D5}"/>
              </a:ext>
            </a:extLst>
          </p:cNvPr>
          <p:cNvSpPr/>
          <p:nvPr/>
        </p:nvSpPr>
        <p:spPr>
          <a:xfrm>
            <a:off x="1003009" y="5398366"/>
            <a:ext cx="160139" cy="259199"/>
          </a:xfrm>
          <a:prstGeom prst="rect">
            <a:avLst/>
          </a:prstGeom>
          <a:noFill/>
          <a:ln/>
        </p:spPr>
        <p:txBody>
          <a:bodyPr wrap="none" rtlCol="0" anchor="t"/>
          <a:lstStyle/>
          <a:p>
            <a:pPr marL="0" indent="0" algn="ctr">
              <a:lnSpc>
                <a:spcPts val="2041"/>
              </a:lnSpc>
              <a:buNone/>
            </a:pPr>
            <a:r>
              <a:rPr lang="en-US" b="1" dirty="0">
                <a:solidFill>
                  <a:srgbClr val="4C4C4B"/>
                </a:solidFill>
                <a:latin typeface="+mj-lt"/>
                <a:ea typeface="Inter" pitchFamily="34" charset="-122"/>
                <a:cs typeface="Inter" pitchFamily="34" charset="-120"/>
              </a:rPr>
              <a:t>3</a:t>
            </a:r>
            <a:endParaRPr lang="en-US" b="1" dirty="0">
              <a:solidFill>
                <a:srgbClr val="4C4C4B"/>
              </a:solidFill>
              <a:latin typeface="+mj-lt"/>
            </a:endParaRPr>
          </a:p>
        </p:txBody>
      </p:sp>
      <p:sp>
        <p:nvSpPr>
          <p:cNvPr id="19" name="Text 17">
            <a:extLst>
              <a:ext uri="{FF2B5EF4-FFF2-40B4-BE49-F238E27FC236}">
                <a16:creationId xmlns:a16="http://schemas.microsoft.com/office/drawing/2014/main" id="{5312D9D7-1E82-F715-10AE-080561B0D677}"/>
              </a:ext>
            </a:extLst>
          </p:cNvPr>
          <p:cNvSpPr/>
          <p:nvPr/>
        </p:nvSpPr>
        <p:spPr>
          <a:xfrm>
            <a:off x="1647775" y="5318278"/>
            <a:ext cx="2160270" cy="269915"/>
          </a:xfrm>
          <a:prstGeom prst="rect">
            <a:avLst/>
          </a:prstGeom>
          <a:noFill/>
          <a:ln/>
        </p:spPr>
        <p:txBody>
          <a:bodyPr wrap="none" rtlCol="0" anchor="t"/>
          <a:lstStyle/>
          <a:p>
            <a:pPr marL="0" indent="0" algn="l">
              <a:lnSpc>
                <a:spcPts val="2126"/>
              </a:lnSpc>
              <a:buNone/>
            </a:pPr>
            <a:r>
              <a:rPr lang="es-CL" b="1" dirty="0">
                <a:solidFill>
                  <a:srgbClr val="4C4C4B"/>
                </a:solidFill>
                <a:latin typeface="+mj-lt"/>
                <a:ea typeface="Open Sans"/>
                <a:cs typeface="Open Sans"/>
              </a:rPr>
              <a:t>Utilidad</a:t>
            </a:r>
          </a:p>
        </p:txBody>
      </p:sp>
      <p:sp>
        <p:nvSpPr>
          <p:cNvPr id="20" name="Text 18">
            <a:extLst>
              <a:ext uri="{FF2B5EF4-FFF2-40B4-BE49-F238E27FC236}">
                <a16:creationId xmlns:a16="http://schemas.microsoft.com/office/drawing/2014/main" id="{8252028A-176A-8AC4-E39D-4EFBE027B66F}"/>
              </a:ext>
            </a:extLst>
          </p:cNvPr>
          <p:cNvSpPr/>
          <p:nvPr/>
        </p:nvSpPr>
        <p:spPr>
          <a:xfrm>
            <a:off x="1647775" y="5654453"/>
            <a:ext cx="5355092" cy="553164"/>
          </a:xfrm>
          <a:prstGeom prst="rect">
            <a:avLst/>
          </a:prstGeom>
          <a:noFill/>
          <a:ln/>
        </p:spPr>
        <p:txBody>
          <a:bodyPr wrap="square" rtlCol="0" anchor="t"/>
          <a:lstStyle/>
          <a:p>
            <a:pPr marL="0" indent="0" algn="just">
              <a:lnSpc>
                <a:spcPts val="2177"/>
              </a:lnSpc>
              <a:buNone/>
            </a:pPr>
            <a:r>
              <a:rPr lang="es-CL" dirty="0">
                <a:solidFill>
                  <a:srgbClr val="4C4C4B"/>
                </a:solidFill>
                <a:latin typeface="+mj-lt"/>
                <a:ea typeface="Open Sans"/>
                <a:cs typeface="Open Sans"/>
              </a:rPr>
              <a:t>Visualizar y estructurar una idea de negocio</a:t>
            </a:r>
            <a:r>
              <a:rPr lang="en-US" dirty="0">
                <a:solidFill>
                  <a:srgbClr val="4C4C4B"/>
                </a:solidFill>
                <a:latin typeface="+mj-lt"/>
                <a:ea typeface="Open Sans"/>
                <a:cs typeface="Open Sans"/>
              </a:rPr>
              <a:t>.</a:t>
            </a:r>
          </a:p>
        </p:txBody>
      </p:sp>
    </p:spTree>
    <p:custDataLst>
      <p:tags r:id="rId1"/>
    </p:custDataLst>
    <p:extLst>
      <p:ext uri="{BB962C8B-B14F-4D97-AF65-F5344CB8AC3E}">
        <p14:creationId xmlns:p14="http://schemas.microsoft.com/office/powerpoint/2010/main" val="1386324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Google Shape;237;p16">
            <a:extLst>
              <a:ext uri="{FF2B5EF4-FFF2-40B4-BE49-F238E27FC236}">
                <a16:creationId xmlns:a16="http://schemas.microsoft.com/office/drawing/2014/main" id="{7BE8FE0F-406D-A2EF-F830-F1DA5ED9A4EB}"/>
              </a:ext>
            </a:extLst>
          </p:cNvPr>
          <p:cNvSpPr/>
          <p:nvPr/>
        </p:nvSpPr>
        <p:spPr>
          <a:xfrm>
            <a:off x="845898" y="1578292"/>
            <a:ext cx="2014259" cy="3101143"/>
          </a:xfrm>
          <a:prstGeom prst="rect">
            <a:avLst/>
          </a:prstGeom>
          <a:solidFill>
            <a:srgbClr val="EAEAEA"/>
          </a:solidFill>
          <a:ln w="19050" cap="flat" cmpd="sng">
            <a:solidFill>
              <a:schemeClr val="accent3"/>
            </a:solidFill>
            <a:prstDash val="solid"/>
            <a:miter lim="400000"/>
            <a:headEnd type="none" w="sm" len="sm"/>
            <a:tailEnd type="none" w="sm" len="sm"/>
          </a:ln>
        </p:spPr>
        <p:txBody>
          <a:bodyPr spcFirstLastPara="1" wrap="square" lIns="50800" tIns="50800" rIns="50800" bIns="50800" anchor="t" anchorCtr="0">
            <a:noAutofit/>
          </a:bodyPr>
          <a:lstStyle/>
          <a:p>
            <a:pPr marL="0" marR="0" lvl="0" indent="0" rtl="0">
              <a:lnSpc>
                <a:spcPct val="100000"/>
              </a:lnSpc>
              <a:spcBef>
                <a:spcPts val="0"/>
              </a:spcBef>
              <a:spcAft>
                <a:spcPts val="0"/>
              </a:spcAft>
              <a:buClr>
                <a:srgbClr val="FFFFFF"/>
              </a:buClr>
              <a:buSzPts val="5600"/>
              <a:buFont typeface="Helvetica Neue"/>
              <a:buNone/>
            </a:pPr>
            <a:endParaRPr sz="1600" b="1" i="0" u="none" strike="noStrike" cap="none" dirty="0">
              <a:solidFill>
                <a:srgbClr val="4C4C4B"/>
              </a:solidFill>
              <a:latin typeface="+mj-lt"/>
              <a:ea typeface="Open Sans" pitchFamily="2" charset="0"/>
              <a:cs typeface="Open Sans" pitchFamily="2" charset="0"/>
              <a:sym typeface="Arial"/>
            </a:endParaRPr>
          </a:p>
        </p:txBody>
      </p:sp>
      <p:sp>
        <p:nvSpPr>
          <p:cNvPr id="90" name="Google Shape;237;p16">
            <a:extLst>
              <a:ext uri="{FF2B5EF4-FFF2-40B4-BE49-F238E27FC236}">
                <a16:creationId xmlns:a16="http://schemas.microsoft.com/office/drawing/2014/main" id="{293BD19E-6F86-6732-FDD5-82F60918EE28}"/>
              </a:ext>
            </a:extLst>
          </p:cNvPr>
          <p:cNvSpPr/>
          <p:nvPr/>
        </p:nvSpPr>
        <p:spPr>
          <a:xfrm>
            <a:off x="2997546" y="3292788"/>
            <a:ext cx="2014256" cy="1386645"/>
          </a:xfrm>
          <a:prstGeom prst="rect">
            <a:avLst/>
          </a:prstGeom>
          <a:solidFill>
            <a:srgbClr val="EAEAEA"/>
          </a:solidFill>
          <a:ln w="1905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600"/>
              <a:buFont typeface="Helvetica Neue"/>
              <a:buNone/>
            </a:pPr>
            <a:endParaRPr sz="2200" b="1" i="0" u="none" strike="noStrike" cap="none" dirty="0">
              <a:latin typeface="+mj-lt"/>
              <a:ea typeface="Open Sans" pitchFamily="2" charset="0"/>
              <a:cs typeface="Open Sans" pitchFamily="2" charset="0"/>
              <a:sym typeface="Arial"/>
            </a:endParaRPr>
          </a:p>
        </p:txBody>
      </p:sp>
      <p:sp>
        <p:nvSpPr>
          <p:cNvPr id="97" name="Google Shape;237;p16">
            <a:extLst>
              <a:ext uri="{FF2B5EF4-FFF2-40B4-BE49-F238E27FC236}">
                <a16:creationId xmlns:a16="http://schemas.microsoft.com/office/drawing/2014/main" id="{C26E1FF1-DE7D-7002-F537-0373ADF5ECA2}"/>
              </a:ext>
            </a:extLst>
          </p:cNvPr>
          <p:cNvSpPr/>
          <p:nvPr/>
        </p:nvSpPr>
        <p:spPr>
          <a:xfrm>
            <a:off x="6212958" y="4847374"/>
            <a:ext cx="5253779" cy="1332501"/>
          </a:xfrm>
          <a:prstGeom prst="rect">
            <a:avLst/>
          </a:prstGeom>
          <a:solidFill>
            <a:srgbClr val="EAEAEA"/>
          </a:solidFill>
          <a:ln w="1905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600"/>
              <a:buFont typeface="Helvetica Neue"/>
              <a:buNone/>
            </a:pPr>
            <a:endParaRPr sz="2200" b="1" i="0" u="none" strike="noStrike" cap="none">
              <a:latin typeface="+mj-lt"/>
              <a:ea typeface="Open Sans" pitchFamily="2" charset="0"/>
              <a:cs typeface="Open Sans" pitchFamily="2" charset="0"/>
              <a:sym typeface="Arial"/>
            </a:endParaRPr>
          </a:p>
        </p:txBody>
      </p:sp>
      <p:sp>
        <p:nvSpPr>
          <p:cNvPr id="104" name="Google Shape;237;p16">
            <a:extLst>
              <a:ext uri="{FF2B5EF4-FFF2-40B4-BE49-F238E27FC236}">
                <a16:creationId xmlns:a16="http://schemas.microsoft.com/office/drawing/2014/main" id="{08417077-83E9-E4BA-886D-4633E37927D6}"/>
              </a:ext>
            </a:extLst>
          </p:cNvPr>
          <p:cNvSpPr/>
          <p:nvPr/>
        </p:nvSpPr>
        <p:spPr>
          <a:xfrm>
            <a:off x="2997546" y="1578291"/>
            <a:ext cx="2014256" cy="1546557"/>
          </a:xfrm>
          <a:prstGeom prst="rect">
            <a:avLst/>
          </a:prstGeom>
          <a:solidFill>
            <a:srgbClr val="EAEAEA"/>
          </a:solidFill>
          <a:ln w="1905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600"/>
              <a:buFont typeface="Helvetica Neue"/>
              <a:buNone/>
            </a:pPr>
            <a:endParaRPr sz="2200" b="1" i="0" u="none" strike="noStrike" cap="none" dirty="0">
              <a:latin typeface="+mj-lt"/>
              <a:ea typeface="Open Sans" pitchFamily="2" charset="0"/>
              <a:cs typeface="Open Sans" pitchFamily="2" charset="0"/>
              <a:sym typeface="Arial"/>
            </a:endParaRPr>
          </a:p>
        </p:txBody>
      </p:sp>
      <p:sp>
        <p:nvSpPr>
          <p:cNvPr id="105" name="Google Shape;237;p16">
            <a:extLst>
              <a:ext uri="{FF2B5EF4-FFF2-40B4-BE49-F238E27FC236}">
                <a16:creationId xmlns:a16="http://schemas.microsoft.com/office/drawing/2014/main" id="{47458DDA-3A89-0CD7-5804-B1F0B6118F77}"/>
              </a:ext>
            </a:extLst>
          </p:cNvPr>
          <p:cNvSpPr/>
          <p:nvPr/>
        </p:nvSpPr>
        <p:spPr>
          <a:xfrm>
            <a:off x="7300836" y="1578290"/>
            <a:ext cx="2014256" cy="1546557"/>
          </a:xfrm>
          <a:prstGeom prst="rect">
            <a:avLst/>
          </a:prstGeom>
          <a:solidFill>
            <a:srgbClr val="EAEAEA"/>
          </a:solidFill>
          <a:ln w="1905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600"/>
              <a:buFont typeface="Helvetica Neue"/>
              <a:buNone/>
            </a:pPr>
            <a:endParaRPr sz="2200" b="1" i="0" u="none" strike="noStrike" cap="none" dirty="0">
              <a:latin typeface="+mj-lt"/>
              <a:ea typeface="Open Sans" pitchFamily="2" charset="0"/>
              <a:cs typeface="Open Sans" pitchFamily="2" charset="0"/>
              <a:sym typeface="Arial"/>
            </a:endParaRPr>
          </a:p>
        </p:txBody>
      </p:sp>
      <p:sp>
        <p:nvSpPr>
          <p:cNvPr id="106" name="Google Shape;237;p16">
            <a:extLst>
              <a:ext uri="{FF2B5EF4-FFF2-40B4-BE49-F238E27FC236}">
                <a16:creationId xmlns:a16="http://schemas.microsoft.com/office/drawing/2014/main" id="{945628A1-5D04-17A3-7D14-2D4D4814ED2D}"/>
              </a:ext>
            </a:extLst>
          </p:cNvPr>
          <p:cNvSpPr/>
          <p:nvPr/>
        </p:nvSpPr>
        <p:spPr>
          <a:xfrm>
            <a:off x="5149191" y="1574276"/>
            <a:ext cx="2014259" cy="3101143"/>
          </a:xfrm>
          <a:prstGeom prst="rect">
            <a:avLst/>
          </a:prstGeom>
          <a:solidFill>
            <a:srgbClr val="EAEAEA"/>
          </a:solidFill>
          <a:ln w="1905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600"/>
              <a:buFont typeface="Helvetica Neue"/>
              <a:buNone/>
            </a:pPr>
            <a:endParaRPr sz="2200" b="1" i="0" u="none" strike="noStrike" cap="none">
              <a:latin typeface="+mj-lt"/>
              <a:ea typeface="Open Sans" pitchFamily="2" charset="0"/>
              <a:cs typeface="Open Sans" pitchFamily="2" charset="0"/>
              <a:sym typeface="Arial"/>
            </a:endParaRPr>
          </a:p>
        </p:txBody>
      </p:sp>
      <p:sp>
        <p:nvSpPr>
          <p:cNvPr id="107" name="Google Shape;237;p16">
            <a:extLst>
              <a:ext uri="{FF2B5EF4-FFF2-40B4-BE49-F238E27FC236}">
                <a16:creationId xmlns:a16="http://schemas.microsoft.com/office/drawing/2014/main" id="{C90AD822-4345-7EE9-6ACE-56BDF79D6096}"/>
              </a:ext>
            </a:extLst>
          </p:cNvPr>
          <p:cNvSpPr/>
          <p:nvPr/>
        </p:nvSpPr>
        <p:spPr>
          <a:xfrm>
            <a:off x="7300836" y="3292788"/>
            <a:ext cx="2014256" cy="1386645"/>
          </a:xfrm>
          <a:prstGeom prst="rect">
            <a:avLst/>
          </a:prstGeom>
          <a:solidFill>
            <a:srgbClr val="EAEAEA"/>
          </a:solidFill>
          <a:ln w="1905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600"/>
              <a:buFont typeface="Helvetica Neue"/>
              <a:buNone/>
            </a:pPr>
            <a:endParaRPr sz="2200" b="1" i="0" u="none" strike="noStrike" cap="none" dirty="0">
              <a:latin typeface="+mj-lt"/>
              <a:ea typeface="Open Sans" pitchFamily="2" charset="0"/>
              <a:cs typeface="Open Sans" pitchFamily="2" charset="0"/>
              <a:sym typeface="Arial"/>
            </a:endParaRPr>
          </a:p>
        </p:txBody>
      </p:sp>
      <p:sp>
        <p:nvSpPr>
          <p:cNvPr id="108" name="Google Shape;237;p16">
            <a:extLst>
              <a:ext uri="{FF2B5EF4-FFF2-40B4-BE49-F238E27FC236}">
                <a16:creationId xmlns:a16="http://schemas.microsoft.com/office/drawing/2014/main" id="{A13F56BD-D55E-CF55-5D4C-88BD5C6561F3}"/>
              </a:ext>
            </a:extLst>
          </p:cNvPr>
          <p:cNvSpPr/>
          <p:nvPr/>
        </p:nvSpPr>
        <p:spPr>
          <a:xfrm>
            <a:off x="9452478" y="1574276"/>
            <a:ext cx="2014259" cy="3101143"/>
          </a:xfrm>
          <a:prstGeom prst="rect">
            <a:avLst/>
          </a:prstGeom>
          <a:solidFill>
            <a:srgbClr val="EAEAEA"/>
          </a:solidFill>
          <a:ln w="1905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600"/>
              <a:buFont typeface="Helvetica Neue"/>
              <a:buNone/>
            </a:pPr>
            <a:endParaRPr sz="2200" b="1" i="0" u="none" strike="noStrike" cap="none">
              <a:latin typeface="+mj-lt"/>
              <a:ea typeface="Open Sans" pitchFamily="2" charset="0"/>
              <a:cs typeface="Open Sans" pitchFamily="2" charset="0"/>
              <a:sym typeface="Arial"/>
            </a:endParaRPr>
          </a:p>
        </p:txBody>
      </p:sp>
      <p:sp>
        <p:nvSpPr>
          <p:cNvPr id="109" name="Google Shape;237;p16">
            <a:extLst>
              <a:ext uri="{FF2B5EF4-FFF2-40B4-BE49-F238E27FC236}">
                <a16:creationId xmlns:a16="http://schemas.microsoft.com/office/drawing/2014/main" id="{1D9155ED-7FE1-D10D-4F05-104C59B7B0D6}"/>
              </a:ext>
            </a:extLst>
          </p:cNvPr>
          <p:cNvSpPr/>
          <p:nvPr/>
        </p:nvSpPr>
        <p:spPr>
          <a:xfrm>
            <a:off x="845898" y="4847374"/>
            <a:ext cx="5172130" cy="1332501"/>
          </a:xfrm>
          <a:prstGeom prst="rect">
            <a:avLst/>
          </a:prstGeom>
          <a:solidFill>
            <a:srgbClr val="EAEAEA"/>
          </a:solidFill>
          <a:ln w="1905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600"/>
              <a:buFont typeface="Helvetica Neue"/>
              <a:buNone/>
            </a:pPr>
            <a:endParaRPr sz="2200" b="1" i="0" u="none" strike="noStrike" cap="none">
              <a:latin typeface="+mj-lt"/>
              <a:ea typeface="Open Sans" pitchFamily="2" charset="0"/>
              <a:cs typeface="Open Sans" pitchFamily="2" charset="0"/>
              <a:sym typeface="Arial"/>
            </a:endParaRPr>
          </a:p>
        </p:txBody>
      </p:sp>
      <p:pic>
        <p:nvPicPr>
          <p:cNvPr id="110" name="Imagen 109">
            <a:extLst>
              <a:ext uri="{FF2B5EF4-FFF2-40B4-BE49-F238E27FC236}">
                <a16:creationId xmlns:a16="http://schemas.microsoft.com/office/drawing/2014/main" id="{DF9E7C6D-40A0-B803-66FF-1C57BAD9EACB}"/>
              </a:ext>
            </a:extLst>
          </p:cNvPr>
          <p:cNvPicPr>
            <a:picLocks noChangeAspect="1"/>
          </p:cNvPicPr>
          <p:nvPr/>
        </p:nvPicPr>
        <p:blipFill>
          <a:blip r:embed="rId4"/>
          <a:stretch>
            <a:fillRect/>
          </a:stretch>
        </p:blipFill>
        <p:spPr>
          <a:xfrm>
            <a:off x="1362082" y="2225612"/>
            <a:ext cx="1004748" cy="1004748"/>
          </a:xfrm>
          <a:prstGeom prst="rect">
            <a:avLst/>
          </a:prstGeom>
        </p:spPr>
      </p:pic>
      <p:sp>
        <p:nvSpPr>
          <p:cNvPr id="112" name="CuadroTexto 111">
            <a:extLst>
              <a:ext uri="{FF2B5EF4-FFF2-40B4-BE49-F238E27FC236}">
                <a16:creationId xmlns:a16="http://schemas.microsoft.com/office/drawing/2014/main" id="{54AB019F-8552-9C3D-F02C-F242FCE1B9E6}"/>
              </a:ext>
            </a:extLst>
          </p:cNvPr>
          <p:cNvSpPr txBox="1"/>
          <p:nvPr/>
        </p:nvSpPr>
        <p:spPr>
          <a:xfrm>
            <a:off x="845897" y="1723975"/>
            <a:ext cx="2014259" cy="584775"/>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5600"/>
              <a:buFont typeface="Helvetica Neue"/>
              <a:buNone/>
            </a:pPr>
            <a:r>
              <a:rPr lang="es-CL" sz="1600" b="1" i="0" u="none" strike="noStrike" cap="none" dirty="0">
                <a:solidFill>
                  <a:srgbClr val="4C4C4B"/>
                </a:solidFill>
                <a:latin typeface="+mj-lt"/>
                <a:ea typeface="Open Sans" pitchFamily="2" charset="0"/>
                <a:cs typeface="Open Sans" pitchFamily="2" charset="0"/>
                <a:sym typeface="Arial"/>
              </a:rPr>
              <a:t>Socios </a:t>
            </a:r>
          </a:p>
          <a:p>
            <a:pPr marL="0" marR="0" lvl="0" indent="0" algn="ctr" rtl="0">
              <a:lnSpc>
                <a:spcPct val="100000"/>
              </a:lnSpc>
              <a:spcBef>
                <a:spcPts val="0"/>
              </a:spcBef>
              <a:spcAft>
                <a:spcPts val="0"/>
              </a:spcAft>
              <a:buClr>
                <a:srgbClr val="FFFFFF"/>
              </a:buClr>
              <a:buSzPts val="5600"/>
              <a:buFont typeface="Helvetica Neue"/>
              <a:buNone/>
            </a:pPr>
            <a:r>
              <a:rPr lang="es-CL" sz="1600" b="1" i="0" u="none" strike="noStrike" cap="none" dirty="0">
                <a:solidFill>
                  <a:srgbClr val="4C4C4B"/>
                </a:solidFill>
                <a:latin typeface="+mj-lt"/>
                <a:ea typeface="Open Sans" pitchFamily="2" charset="0"/>
                <a:cs typeface="Open Sans" pitchFamily="2" charset="0"/>
                <a:sym typeface="Arial"/>
              </a:rPr>
              <a:t>claves</a:t>
            </a:r>
          </a:p>
        </p:txBody>
      </p:sp>
      <p:sp>
        <p:nvSpPr>
          <p:cNvPr id="113" name="CuadroTexto 112">
            <a:extLst>
              <a:ext uri="{FF2B5EF4-FFF2-40B4-BE49-F238E27FC236}">
                <a16:creationId xmlns:a16="http://schemas.microsoft.com/office/drawing/2014/main" id="{6EE0847A-C8DC-2F35-EA36-C9A2A5658948}"/>
              </a:ext>
            </a:extLst>
          </p:cNvPr>
          <p:cNvSpPr txBox="1"/>
          <p:nvPr/>
        </p:nvSpPr>
        <p:spPr>
          <a:xfrm>
            <a:off x="3041294" y="1723975"/>
            <a:ext cx="1892213" cy="584775"/>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5600"/>
              <a:buFont typeface="Helvetica Neue"/>
              <a:buNone/>
            </a:pPr>
            <a:r>
              <a:rPr lang="es-CL" sz="1600" b="1" i="0" u="none" strike="noStrike" cap="none" dirty="0">
                <a:solidFill>
                  <a:srgbClr val="4C4C4B"/>
                </a:solidFill>
                <a:latin typeface="+mj-lt"/>
                <a:ea typeface="Open Sans" pitchFamily="2" charset="0"/>
                <a:cs typeface="Open Sans" pitchFamily="2" charset="0"/>
                <a:sym typeface="Arial"/>
              </a:rPr>
              <a:t>Actividades</a:t>
            </a:r>
          </a:p>
          <a:p>
            <a:pPr marL="0" marR="0" lvl="0" indent="0" algn="ctr" rtl="0">
              <a:lnSpc>
                <a:spcPct val="100000"/>
              </a:lnSpc>
              <a:spcBef>
                <a:spcPts val="0"/>
              </a:spcBef>
              <a:spcAft>
                <a:spcPts val="0"/>
              </a:spcAft>
              <a:buClr>
                <a:srgbClr val="FFFFFF"/>
              </a:buClr>
              <a:buSzPts val="5600"/>
              <a:buFont typeface="Helvetica Neue"/>
              <a:buNone/>
            </a:pPr>
            <a:r>
              <a:rPr lang="es-CL" sz="1600" b="1" i="0" u="none" strike="noStrike" cap="none" dirty="0">
                <a:solidFill>
                  <a:srgbClr val="4C4C4B"/>
                </a:solidFill>
                <a:latin typeface="+mj-lt"/>
                <a:ea typeface="Open Sans" pitchFamily="2" charset="0"/>
                <a:cs typeface="Open Sans" pitchFamily="2" charset="0"/>
                <a:sym typeface="Arial"/>
              </a:rPr>
              <a:t>claves</a:t>
            </a:r>
          </a:p>
        </p:txBody>
      </p:sp>
      <p:pic>
        <p:nvPicPr>
          <p:cNvPr id="114" name="Imagen 113">
            <a:extLst>
              <a:ext uri="{FF2B5EF4-FFF2-40B4-BE49-F238E27FC236}">
                <a16:creationId xmlns:a16="http://schemas.microsoft.com/office/drawing/2014/main" id="{FF57D4F4-2B7E-5856-7E64-F562429ECE82}"/>
              </a:ext>
            </a:extLst>
          </p:cNvPr>
          <p:cNvPicPr>
            <a:picLocks noChangeAspect="1"/>
          </p:cNvPicPr>
          <p:nvPr/>
        </p:nvPicPr>
        <p:blipFill>
          <a:blip r:embed="rId5"/>
          <a:stretch>
            <a:fillRect/>
          </a:stretch>
        </p:blipFill>
        <p:spPr>
          <a:xfrm>
            <a:off x="3575923" y="2225612"/>
            <a:ext cx="864753" cy="864753"/>
          </a:xfrm>
          <a:prstGeom prst="rect">
            <a:avLst/>
          </a:prstGeom>
        </p:spPr>
      </p:pic>
      <p:sp>
        <p:nvSpPr>
          <p:cNvPr id="115" name="CuadroTexto 114">
            <a:extLst>
              <a:ext uri="{FF2B5EF4-FFF2-40B4-BE49-F238E27FC236}">
                <a16:creationId xmlns:a16="http://schemas.microsoft.com/office/drawing/2014/main" id="{4B1FF480-A366-4A8A-3DCF-7D9AEDA99800}"/>
              </a:ext>
            </a:extLst>
          </p:cNvPr>
          <p:cNvSpPr txBox="1"/>
          <p:nvPr/>
        </p:nvSpPr>
        <p:spPr>
          <a:xfrm>
            <a:off x="5210213" y="1723974"/>
            <a:ext cx="1892213" cy="584775"/>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5600"/>
              <a:buFont typeface="Helvetica Neue"/>
              <a:buNone/>
            </a:pPr>
            <a:r>
              <a:rPr lang="es-CL" sz="1600" b="1" i="0" u="none" strike="noStrike" cap="none" dirty="0">
                <a:solidFill>
                  <a:srgbClr val="4C4C4B"/>
                </a:solidFill>
                <a:latin typeface="+mj-lt"/>
                <a:ea typeface="Open Sans" pitchFamily="2" charset="0"/>
                <a:cs typeface="Open Sans" pitchFamily="2" charset="0"/>
                <a:sym typeface="Arial"/>
              </a:rPr>
              <a:t>Propuesta de valor</a:t>
            </a:r>
          </a:p>
        </p:txBody>
      </p:sp>
      <p:pic>
        <p:nvPicPr>
          <p:cNvPr id="116" name="Imagen 115">
            <a:extLst>
              <a:ext uri="{FF2B5EF4-FFF2-40B4-BE49-F238E27FC236}">
                <a16:creationId xmlns:a16="http://schemas.microsoft.com/office/drawing/2014/main" id="{75C5306C-F931-1308-FD74-D91E66E4AB49}"/>
              </a:ext>
            </a:extLst>
          </p:cNvPr>
          <p:cNvPicPr>
            <a:picLocks noChangeAspect="1"/>
          </p:cNvPicPr>
          <p:nvPr/>
        </p:nvPicPr>
        <p:blipFill>
          <a:blip r:embed="rId6"/>
          <a:stretch>
            <a:fillRect/>
          </a:stretch>
        </p:blipFill>
        <p:spPr>
          <a:xfrm>
            <a:off x="5779897" y="2225612"/>
            <a:ext cx="752837" cy="752837"/>
          </a:xfrm>
          <a:prstGeom prst="rect">
            <a:avLst/>
          </a:prstGeom>
        </p:spPr>
      </p:pic>
      <p:sp>
        <p:nvSpPr>
          <p:cNvPr id="117" name="CuadroTexto 116">
            <a:extLst>
              <a:ext uri="{FF2B5EF4-FFF2-40B4-BE49-F238E27FC236}">
                <a16:creationId xmlns:a16="http://schemas.microsoft.com/office/drawing/2014/main" id="{35451189-16B9-9E7D-0A77-D74E877BD546}"/>
              </a:ext>
            </a:extLst>
          </p:cNvPr>
          <p:cNvSpPr txBox="1"/>
          <p:nvPr/>
        </p:nvSpPr>
        <p:spPr>
          <a:xfrm>
            <a:off x="7422879" y="1723973"/>
            <a:ext cx="1892213" cy="584775"/>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5600"/>
              <a:buFont typeface="Helvetica Neue"/>
              <a:buNone/>
            </a:pPr>
            <a:r>
              <a:rPr lang="es-CL" sz="1600" b="1" i="0" u="none" strike="noStrike" cap="none" dirty="0">
                <a:solidFill>
                  <a:srgbClr val="4C4C4B"/>
                </a:solidFill>
                <a:latin typeface="+mj-lt"/>
                <a:ea typeface="Open Sans" pitchFamily="2" charset="0"/>
                <a:cs typeface="Open Sans" pitchFamily="2" charset="0"/>
                <a:sym typeface="Arial"/>
              </a:rPr>
              <a:t>Relación con clientes</a:t>
            </a:r>
          </a:p>
        </p:txBody>
      </p:sp>
      <p:pic>
        <p:nvPicPr>
          <p:cNvPr id="118" name="Imagen 117">
            <a:extLst>
              <a:ext uri="{FF2B5EF4-FFF2-40B4-BE49-F238E27FC236}">
                <a16:creationId xmlns:a16="http://schemas.microsoft.com/office/drawing/2014/main" id="{645359A9-2BCA-12FB-1580-0A0C5B9DA42C}"/>
              </a:ext>
            </a:extLst>
          </p:cNvPr>
          <p:cNvPicPr>
            <a:picLocks noChangeAspect="1"/>
          </p:cNvPicPr>
          <p:nvPr/>
        </p:nvPicPr>
        <p:blipFill>
          <a:blip r:embed="rId7"/>
          <a:stretch>
            <a:fillRect/>
          </a:stretch>
        </p:blipFill>
        <p:spPr>
          <a:xfrm>
            <a:off x="7809676" y="2033097"/>
            <a:ext cx="1012086" cy="1012086"/>
          </a:xfrm>
          <a:prstGeom prst="rect">
            <a:avLst/>
          </a:prstGeom>
        </p:spPr>
      </p:pic>
      <p:sp>
        <p:nvSpPr>
          <p:cNvPr id="119" name="CuadroTexto 118">
            <a:extLst>
              <a:ext uri="{FF2B5EF4-FFF2-40B4-BE49-F238E27FC236}">
                <a16:creationId xmlns:a16="http://schemas.microsoft.com/office/drawing/2014/main" id="{54751DB1-9F3D-DF75-CF9D-DA50935C26F7}"/>
              </a:ext>
            </a:extLst>
          </p:cNvPr>
          <p:cNvSpPr txBox="1"/>
          <p:nvPr/>
        </p:nvSpPr>
        <p:spPr>
          <a:xfrm>
            <a:off x="9513500" y="1723973"/>
            <a:ext cx="1892213" cy="584775"/>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5600"/>
              <a:buFont typeface="Helvetica Neue"/>
              <a:buNone/>
            </a:pPr>
            <a:r>
              <a:rPr lang="es-CL" sz="1600" b="1" i="0" u="none" strike="noStrike" cap="none" dirty="0">
                <a:solidFill>
                  <a:srgbClr val="4C4C4B"/>
                </a:solidFill>
                <a:latin typeface="+mj-lt"/>
                <a:ea typeface="Open Sans" pitchFamily="2" charset="0"/>
                <a:cs typeface="Open Sans" pitchFamily="2" charset="0"/>
                <a:sym typeface="Arial"/>
              </a:rPr>
              <a:t>Segmento de clientes</a:t>
            </a:r>
          </a:p>
        </p:txBody>
      </p:sp>
      <p:pic>
        <p:nvPicPr>
          <p:cNvPr id="120" name="Imagen 119">
            <a:extLst>
              <a:ext uri="{FF2B5EF4-FFF2-40B4-BE49-F238E27FC236}">
                <a16:creationId xmlns:a16="http://schemas.microsoft.com/office/drawing/2014/main" id="{8B197AE1-0F86-B8DE-8533-302215A2D846}"/>
              </a:ext>
            </a:extLst>
          </p:cNvPr>
          <p:cNvPicPr>
            <a:picLocks noChangeAspect="1"/>
          </p:cNvPicPr>
          <p:nvPr/>
        </p:nvPicPr>
        <p:blipFill>
          <a:blip r:embed="rId8"/>
          <a:stretch>
            <a:fillRect/>
          </a:stretch>
        </p:blipFill>
        <p:spPr>
          <a:xfrm>
            <a:off x="9906571" y="2230992"/>
            <a:ext cx="1106069" cy="1106069"/>
          </a:xfrm>
          <a:prstGeom prst="rect">
            <a:avLst/>
          </a:prstGeom>
        </p:spPr>
      </p:pic>
      <p:sp>
        <p:nvSpPr>
          <p:cNvPr id="121" name="CuadroTexto 120">
            <a:extLst>
              <a:ext uri="{FF2B5EF4-FFF2-40B4-BE49-F238E27FC236}">
                <a16:creationId xmlns:a16="http://schemas.microsoft.com/office/drawing/2014/main" id="{8A9CFAFE-ED75-42D1-AB4E-B7DEA60E7555}"/>
              </a:ext>
            </a:extLst>
          </p:cNvPr>
          <p:cNvSpPr txBox="1"/>
          <p:nvPr/>
        </p:nvSpPr>
        <p:spPr>
          <a:xfrm>
            <a:off x="7773314" y="4914191"/>
            <a:ext cx="2096895" cy="338554"/>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5600"/>
              <a:buFont typeface="Helvetica Neue"/>
              <a:buNone/>
            </a:pPr>
            <a:r>
              <a:rPr lang="es-CL" sz="1600" b="1" i="0" u="none" strike="noStrike" cap="none" dirty="0">
                <a:solidFill>
                  <a:srgbClr val="4C4C4B"/>
                </a:solidFill>
                <a:latin typeface="+mj-lt"/>
                <a:ea typeface="Open Sans" pitchFamily="2" charset="0"/>
                <a:cs typeface="Open Sans" pitchFamily="2" charset="0"/>
                <a:sym typeface="Arial"/>
              </a:rPr>
              <a:t>Fuentes de ingreso</a:t>
            </a:r>
          </a:p>
        </p:txBody>
      </p:sp>
      <p:pic>
        <p:nvPicPr>
          <p:cNvPr id="122" name="Imagen 121">
            <a:extLst>
              <a:ext uri="{FF2B5EF4-FFF2-40B4-BE49-F238E27FC236}">
                <a16:creationId xmlns:a16="http://schemas.microsoft.com/office/drawing/2014/main" id="{60E9A72D-831F-DE2B-5124-66A6EF3CE238}"/>
              </a:ext>
            </a:extLst>
          </p:cNvPr>
          <p:cNvPicPr>
            <a:picLocks noChangeAspect="1"/>
          </p:cNvPicPr>
          <p:nvPr/>
        </p:nvPicPr>
        <p:blipFill>
          <a:blip r:embed="rId9"/>
          <a:stretch>
            <a:fillRect/>
          </a:stretch>
        </p:blipFill>
        <p:spPr>
          <a:xfrm>
            <a:off x="8337460" y="5184804"/>
            <a:ext cx="957338" cy="957338"/>
          </a:xfrm>
          <a:prstGeom prst="rect">
            <a:avLst/>
          </a:prstGeom>
        </p:spPr>
      </p:pic>
      <p:sp>
        <p:nvSpPr>
          <p:cNvPr id="123" name="CuadroTexto 122">
            <a:extLst>
              <a:ext uri="{FF2B5EF4-FFF2-40B4-BE49-F238E27FC236}">
                <a16:creationId xmlns:a16="http://schemas.microsoft.com/office/drawing/2014/main" id="{F3CBBB0B-9750-D7BD-0140-8A01DB1C90BD}"/>
              </a:ext>
            </a:extLst>
          </p:cNvPr>
          <p:cNvSpPr txBox="1"/>
          <p:nvPr/>
        </p:nvSpPr>
        <p:spPr>
          <a:xfrm>
            <a:off x="2383515" y="4914191"/>
            <a:ext cx="2628287" cy="338554"/>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5600"/>
              <a:buFont typeface="Helvetica Neue"/>
              <a:buNone/>
            </a:pPr>
            <a:r>
              <a:rPr lang="es-CL" sz="1600" b="1" i="0" u="none" strike="noStrike" cap="none" dirty="0">
                <a:solidFill>
                  <a:srgbClr val="4C4C4B"/>
                </a:solidFill>
                <a:latin typeface="+mj-lt"/>
                <a:ea typeface="Open Sans" pitchFamily="2" charset="0"/>
                <a:cs typeface="Open Sans" pitchFamily="2" charset="0"/>
                <a:sym typeface="Arial"/>
              </a:rPr>
              <a:t>Estructura de costes</a:t>
            </a:r>
          </a:p>
        </p:txBody>
      </p:sp>
      <p:pic>
        <p:nvPicPr>
          <p:cNvPr id="124" name="Imagen 123">
            <a:extLst>
              <a:ext uri="{FF2B5EF4-FFF2-40B4-BE49-F238E27FC236}">
                <a16:creationId xmlns:a16="http://schemas.microsoft.com/office/drawing/2014/main" id="{0D8819B9-CCD5-0839-BE49-F26389C78B8D}"/>
              </a:ext>
            </a:extLst>
          </p:cNvPr>
          <p:cNvPicPr>
            <a:picLocks noChangeAspect="1"/>
          </p:cNvPicPr>
          <p:nvPr/>
        </p:nvPicPr>
        <p:blipFill>
          <a:blip r:embed="rId10"/>
          <a:stretch>
            <a:fillRect/>
          </a:stretch>
        </p:blipFill>
        <p:spPr>
          <a:xfrm>
            <a:off x="3135453" y="5184804"/>
            <a:ext cx="880939" cy="880939"/>
          </a:xfrm>
          <a:prstGeom prst="rect">
            <a:avLst/>
          </a:prstGeom>
        </p:spPr>
      </p:pic>
      <p:pic>
        <p:nvPicPr>
          <p:cNvPr id="125" name="Imagen 124">
            <a:extLst>
              <a:ext uri="{FF2B5EF4-FFF2-40B4-BE49-F238E27FC236}">
                <a16:creationId xmlns:a16="http://schemas.microsoft.com/office/drawing/2014/main" id="{2248046B-6E26-358E-79A3-F5E6493240CA}"/>
              </a:ext>
            </a:extLst>
          </p:cNvPr>
          <p:cNvPicPr>
            <a:picLocks noChangeAspect="1"/>
          </p:cNvPicPr>
          <p:nvPr/>
        </p:nvPicPr>
        <p:blipFill>
          <a:blip r:embed="rId11"/>
          <a:stretch>
            <a:fillRect/>
          </a:stretch>
        </p:blipFill>
        <p:spPr>
          <a:xfrm>
            <a:off x="3492626" y="3785192"/>
            <a:ext cx="948050" cy="948050"/>
          </a:xfrm>
          <a:prstGeom prst="rect">
            <a:avLst/>
          </a:prstGeom>
        </p:spPr>
      </p:pic>
      <p:sp>
        <p:nvSpPr>
          <p:cNvPr id="126" name="CuadroTexto 125">
            <a:extLst>
              <a:ext uri="{FF2B5EF4-FFF2-40B4-BE49-F238E27FC236}">
                <a16:creationId xmlns:a16="http://schemas.microsoft.com/office/drawing/2014/main" id="{80D055AE-CF5A-B56D-3D63-A700262AE097}"/>
              </a:ext>
            </a:extLst>
          </p:cNvPr>
          <p:cNvSpPr txBox="1"/>
          <p:nvPr/>
        </p:nvSpPr>
        <p:spPr>
          <a:xfrm>
            <a:off x="3041294" y="3334097"/>
            <a:ext cx="1892213" cy="584775"/>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5600"/>
              <a:buFont typeface="Helvetica Neue"/>
              <a:buNone/>
            </a:pPr>
            <a:r>
              <a:rPr lang="es-CL" sz="1600" b="1" i="0" u="none" strike="noStrike" cap="none" dirty="0">
                <a:solidFill>
                  <a:srgbClr val="4C4C4B"/>
                </a:solidFill>
                <a:latin typeface="+mj-lt"/>
                <a:ea typeface="Open Sans" pitchFamily="2" charset="0"/>
                <a:cs typeface="Open Sans" pitchFamily="2" charset="0"/>
                <a:sym typeface="Arial"/>
              </a:rPr>
              <a:t>Recursos</a:t>
            </a:r>
          </a:p>
          <a:p>
            <a:pPr marL="0" marR="0" lvl="0" indent="0" algn="ctr" rtl="0">
              <a:lnSpc>
                <a:spcPct val="100000"/>
              </a:lnSpc>
              <a:spcBef>
                <a:spcPts val="0"/>
              </a:spcBef>
              <a:spcAft>
                <a:spcPts val="0"/>
              </a:spcAft>
              <a:buClr>
                <a:srgbClr val="FFFFFF"/>
              </a:buClr>
              <a:buSzPts val="5600"/>
              <a:buFont typeface="Helvetica Neue"/>
              <a:buNone/>
            </a:pPr>
            <a:r>
              <a:rPr lang="es-CL" sz="1600" b="1" i="0" u="none" strike="noStrike" cap="none" dirty="0">
                <a:solidFill>
                  <a:srgbClr val="4C4C4B"/>
                </a:solidFill>
                <a:latin typeface="+mj-lt"/>
                <a:ea typeface="Open Sans" pitchFamily="2" charset="0"/>
                <a:cs typeface="Open Sans" pitchFamily="2" charset="0"/>
                <a:sym typeface="Arial"/>
              </a:rPr>
              <a:t>claves</a:t>
            </a:r>
          </a:p>
        </p:txBody>
      </p:sp>
      <p:sp>
        <p:nvSpPr>
          <p:cNvPr id="127" name="CuadroTexto 126">
            <a:extLst>
              <a:ext uri="{FF2B5EF4-FFF2-40B4-BE49-F238E27FC236}">
                <a16:creationId xmlns:a16="http://schemas.microsoft.com/office/drawing/2014/main" id="{285EFAE7-0AA0-D688-1FDE-670D542C1E86}"/>
              </a:ext>
            </a:extLst>
          </p:cNvPr>
          <p:cNvSpPr txBox="1"/>
          <p:nvPr/>
        </p:nvSpPr>
        <p:spPr>
          <a:xfrm>
            <a:off x="7361857" y="3334096"/>
            <a:ext cx="1892213" cy="338554"/>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5600"/>
              <a:buFont typeface="Helvetica Neue"/>
              <a:buNone/>
            </a:pPr>
            <a:r>
              <a:rPr lang="es-CL" sz="1600" b="1" i="0" u="none" strike="noStrike" cap="none" dirty="0">
                <a:solidFill>
                  <a:srgbClr val="4C4C4B"/>
                </a:solidFill>
                <a:latin typeface="+mj-lt"/>
                <a:ea typeface="Open Sans" pitchFamily="2" charset="0"/>
                <a:cs typeface="Open Sans" pitchFamily="2" charset="0"/>
                <a:sym typeface="Arial"/>
              </a:rPr>
              <a:t>Canales</a:t>
            </a:r>
          </a:p>
        </p:txBody>
      </p:sp>
      <p:pic>
        <p:nvPicPr>
          <p:cNvPr id="128" name="Imagen 127">
            <a:extLst>
              <a:ext uri="{FF2B5EF4-FFF2-40B4-BE49-F238E27FC236}">
                <a16:creationId xmlns:a16="http://schemas.microsoft.com/office/drawing/2014/main" id="{6F4594C3-88C2-98F7-BECD-494164B84681}"/>
              </a:ext>
            </a:extLst>
          </p:cNvPr>
          <p:cNvPicPr>
            <a:picLocks noChangeAspect="1"/>
          </p:cNvPicPr>
          <p:nvPr/>
        </p:nvPicPr>
        <p:blipFill>
          <a:blip r:embed="rId12"/>
          <a:stretch>
            <a:fillRect/>
          </a:stretch>
        </p:blipFill>
        <p:spPr>
          <a:xfrm>
            <a:off x="7816833" y="3596722"/>
            <a:ext cx="1041254" cy="1041254"/>
          </a:xfrm>
          <a:prstGeom prst="rect">
            <a:avLst/>
          </a:prstGeom>
        </p:spPr>
      </p:pic>
      <p:sp>
        <p:nvSpPr>
          <p:cNvPr id="130" name="CuadroTexto 129">
            <a:extLst>
              <a:ext uri="{FF2B5EF4-FFF2-40B4-BE49-F238E27FC236}">
                <a16:creationId xmlns:a16="http://schemas.microsoft.com/office/drawing/2014/main" id="{B84A6B97-9EA7-6CE2-D80E-83CA3ABB54C3}"/>
              </a:ext>
            </a:extLst>
          </p:cNvPr>
          <p:cNvSpPr txBox="1"/>
          <p:nvPr/>
        </p:nvSpPr>
        <p:spPr>
          <a:xfrm>
            <a:off x="3366890" y="594869"/>
            <a:ext cx="6097772" cy="646331"/>
          </a:xfrm>
          <a:prstGeom prst="rect">
            <a:avLst/>
          </a:prstGeom>
          <a:noFill/>
        </p:spPr>
        <p:txBody>
          <a:bodyPr wrap="square">
            <a:spAutoFit/>
          </a:bodyPr>
          <a:lstStyle/>
          <a:p>
            <a:r>
              <a:rPr lang="en-US" sz="3600" b="1" spc="-100" dirty="0">
                <a:solidFill>
                  <a:srgbClr val="4C4C4B"/>
                </a:solidFill>
              </a:rPr>
              <a:t>Business Model Canvas</a:t>
            </a:r>
            <a:endParaRPr lang="es-CL" sz="3600" dirty="0"/>
          </a:p>
        </p:txBody>
      </p:sp>
    </p:spTree>
    <p:custDataLst>
      <p:tags r:id="rId1"/>
    </p:custDataLst>
    <p:extLst>
      <p:ext uri="{BB962C8B-B14F-4D97-AF65-F5344CB8AC3E}">
        <p14:creationId xmlns:p14="http://schemas.microsoft.com/office/powerpoint/2010/main" val="1066149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Google Shape;237;p16">
            <a:extLst>
              <a:ext uri="{FF2B5EF4-FFF2-40B4-BE49-F238E27FC236}">
                <a16:creationId xmlns:a16="http://schemas.microsoft.com/office/drawing/2014/main" id="{7BE8FE0F-406D-A2EF-F830-F1DA5ED9A4EB}"/>
              </a:ext>
            </a:extLst>
          </p:cNvPr>
          <p:cNvSpPr/>
          <p:nvPr/>
        </p:nvSpPr>
        <p:spPr>
          <a:xfrm>
            <a:off x="505235" y="1302754"/>
            <a:ext cx="1417332" cy="3426253"/>
          </a:xfrm>
          <a:prstGeom prst="rect">
            <a:avLst/>
          </a:prstGeom>
          <a:solidFill>
            <a:srgbClr val="EAEAEA"/>
          </a:solidFill>
          <a:ln w="19050" cap="flat" cmpd="sng">
            <a:solidFill>
              <a:schemeClr val="accent3"/>
            </a:solidFill>
            <a:prstDash val="solid"/>
            <a:miter lim="400000"/>
            <a:headEnd type="none" w="sm" len="sm"/>
            <a:tailEnd type="none" w="sm" len="sm"/>
          </a:ln>
        </p:spPr>
        <p:txBody>
          <a:bodyPr spcFirstLastPara="1" wrap="square" lIns="50800" tIns="50800" rIns="50800" bIns="50800" anchor="t" anchorCtr="0">
            <a:noAutofit/>
          </a:bodyPr>
          <a:lstStyle/>
          <a:p>
            <a:pPr marL="0" marR="0" lvl="0" indent="0" rtl="0">
              <a:lnSpc>
                <a:spcPct val="100000"/>
              </a:lnSpc>
              <a:spcBef>
                <a:spcPts val="0"/>
              </a:spcBef>
              <a:spcAft>
                <a:spcPts val="0"/>
              </a:spcAft>
              <a:buClr>
                <a:srgbClr val="FFFFFF"/>
              </a:buClr>
              <a:buSzPts val="5600"/>
              <a:buFont typeface="Helvetica Neue"/>
              <a:buNone/>
            </a:pPr>
            <a:endParaRPr sz="1600" b="1" i="0" u="none" strike="noStrike" cap="none" dirty="0">
              <a:solidFill>
                <a:srgbClr val="4C4C4B"/>
              </a:solidFill>
              <a:latin typeface="+mj-lt"/>
              <a:ea typeface="Open Sans" pitchFamily="2" charset="0"/>
              <a:cs typeface="Open Sans" pitchFamily="2" charset="0"/>
              <a:sym typeface="Arial"/>
            </a:endParaRPr>
          </a:p>
        </p:txBody>
      </p:sp>
      <p:sp>
        <p:nvSpPr>
          <p:cNvPr id="90" name="Google Shape;237;p16">
            <a:extLst>
              <a:ext uri="{FF2B5EF4-FFF2-40B4-BE49-F238E27FC236}">
                <a16:creationId xmlns:a16="http://schemas.microsoft.com/office/drawing/2014/main" id="{293BD19E-6F86-6732-FDD5-82F60918EE28}"/>
              </a:ext>
            </a:extLst>
          </p:cNvPr>
          <p:cNvSpPr/>
          <p:nvPr/>
        </p:nvSpPr>
        <p:spPr>
          <a:xfrm>
            <a:off x="2004733" y="3113766"/>
            <a:ext cx="2868013" cy="1615244"/>
          </a:xfrm>
          <a:prstGeom prst="rect">
            <a:avLst/>
          </a:prstGeom>
          <a:solidFill>
            <a:srgbClr val="EAEAEA"/>
          </a:solidFill>
          <a:ln w="1905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600"/>
              <a:buFont typeface="Helvetica Neue"/>
              <a:buNone/>
            </a:pPr>
            <a:endParaRPr sz="2200" b="0" i="0" u="none" strike="noStrike" cap="none" dirty="0">
              <a:latin typeface="+mj-lt"/>
              <a:ea typeface="Open Sans" pitchFamily="2" charset="0"/>
              <a:cs typeface="Open Sans" pitchFamily="2" charset="0"/>
              <a:sym typeface="Arial"/>
            </a:endParaRPr>
          </a:p>
        </p:txBody>
      </p:sp>
      <p:sp>
        <p:nvSpPr>
          <p:cNvPr id="97" name="Google Shape;237;p16">
            <a:extLst>
              <a:ext uri="{FF2B5EF4-FFF2-40B4-BE49-F238E27FC236}">
                <a16:creationId xmlns:a16="http://schemas.microsoft.com/office/drawing/2014/main" id="{C26E1FF1-DE7D-7002-F537-0373ADF5ECA2}"/>
              </a:ext>
            </a:extLst>
          </p:cNvPr>
          <p:cNvSpPr/>
          <p:nvPr/>
        </p:nvSpPr>
        <p:spPr>
          <a:xfrm>
            <a:off x="6080477" y="4805349"/>
            <a:ext cx="5512794" cy="1611034"/>
          </a:xfrm>
          <a:prstGeom prst="rect">
            <a:avLst/>
          </a:prstGeom>
          <a:solidFill>
            <a:srgbClr val="EAEAEA"/>
          </a:solidFill>
          <a:ln w="1905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600"/>
              <a:buFont typeface="Helvetica Neue"/>
              <a:buNone/>
            </a:pPr>
            <a:endParaRPr sz="2200" b="0" i="0" u="none" strike="noStrike" cap="none">
              <a:latin typeface="+mj-lt"/>
              <a:ea typeface="Open Sans" pitchFamily="2" charset="0"/>
              <a:cs typeface="Open Sans" pitchFamily="2" charset="0"/>
              <a:sym typeface="Arial"/>
            </a:endParaRPr>
          </a:p>
        </p:txBody>
      </p:sp>
      <p:sp>
        <p:nvSpPr>
          <p:cNvPr id="104" name="Google Shape;237;p16">
            <a:extLst>
              <a:ext uri="{FF2B5EF4-FFF2-40B4-BE49-F238E27FC236}">
                <a16:creationId xmlns:a16="http://schemas.microsoft.com/office/drawing/2014/main" id="{08417077-83E9-E4BA-886D-4633E37927D6}"/>
              </a:ext>
            </a:extLst>
          </p:cNvPr>
          <p:cNvSpPr/>
          <p:nvPr/>
        </p:nvSpPr>
        <p:spPr>
          <a:xfrm>
            <a:off x="2001760" y="1317155"/>
            <a:ext cx="2868014" cy="1750298"/>
          </a:xfrm>
          <a:prstGeom prst="rect">
            <a:avLst/>
          </a:prstGeom>
          <a:solidFill>
            <a:srgbClr val="EAEAEA"/>
          </a:solidFill>
          <a:ln w="1905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600"/>
              <a:buFont typeface="Helvetica Neue"/>
              <a:buNone/>
            </a:pPr>
            <a:endParaRPr sz="2200" b="0" i="0" u="none" strike="noStrike" cap="none" dirty="0">
              <a:latin typeface="+mj-lt"/>
              <a:ea typeface="Open Sans" pitchFamily="2" charset="0"/>
              <a:cs typeface="Open Sans" pitchFamily="2" charset="0"/>
              <a:sym typeface="Arial"/>
            </a:endParaRPr>
          </a:p>
        </p:txBody>
      </p:sp>
      <p:sp>
        <p:nvSpPr>
          <p:cNvPr id="105" name="Google Shape;237;p16">
            <a:extLst>
              <a:ext uri="{FF2B5EF4-FFF2-40B4-BE49-F238E27FC236}">
                <a16:creationId xmlns:a16="http://schemas.microsoft.com/office/drawing/2014/main" id="{47458DDA-3A89-0CD7-5804-B1F0B6118F77}"/>
              </a:ext>
            </a:extLst>
          </p:cNvPr>
          <p:cNvSpPr/>
          <p:nvPr/>
        </p:nvSpPr>
        <p:spPr>
          <a:xfrm>
            <a:off x="7059694" y="1334953"/>
            <a:ext cx="2937479" cy="1732499"/>
          </a:xfrm>
          <a:prstGeom prst="rect">
            <a:avLst/>
          </a:prstGeom>
          <a:solidFill>
            <a:srgbClr val="EAEAEA"/>
          </a:solidFill>
          <a:ln w="1905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600"/>
              <a:buFont typeface="Helvetica Neue"/>
              <a:buNone/>
            </a:pPr>
            <a:endParaRPr sz="2200" b="0" i="0" u="none" strike="noStrike" cap="none" dirty="0">
              <a:latin typeface="+mj-lt"/>
              <a:ea typeface="Open Sans" pitchFamily="2" charset="0"/>
              <a:cs typeface="Open Sans" pitchFamily="2" charset="0"/>
              <a:sym typeface="Arial"/>
            </a:endParaRPr>
          </a:p>
        </p:txBody>
      </p:sp>
      <p:sp>
        <p:nvSpPr>
          <p:cNvPr id="106" name="Google Shape;237;p16">
            <a:extLst>
              <a:ext uri="{FF2B5EF4-FFF2-40B4-BE49-F238E27FC236}">
                <a16:creationId xmlns:a16="http://schemas.microsoft.com/office/drawing/2014/main" id="{945628A1-5D04-17A3-7D14-2D4D4814ED2D}"/>
              </a:ext>
            </a:extLst>
          </p:cNvPr>
          <p:cNvSpPr/>
          <p:nvPr/>
        </p:nvSpPr>
        <p:spPr>
          <a:xfrm>
            <a:off x="4966243" y="1325931"/>
            <a:ext cx="2014259" cy="3403077"/>
          </a:xfrm>
          <a:prstGeom prst="rect">
            <a:avLst/>
          </a:prstGeom>
          <a:solidFill>
            <a:srgbClr val="EAEAEA"/>
          </a:solidFill>
          <a:ln w="1905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600"/>
              <a:buFont typeface="Helvetica Neue"/>
              <a:buNone/>
            </a:pPr>
            <a:endParaRPr sz="2200" b="0" i="0" u="none" strike="noStrike" cap="none">
              <a:latin typeface="+mj-lt"/>
              <a:ea typeface="Open Sans" pitchFamily="2" charset="0"/>
              <a:cs typeface="Open Sans" pitchFamily="2" charset="0"/>
              <a:sym typeface="Arial"/>
            </a:endParaRPr>
          </a:p>
        </p:txBody>
      </p:sp>
      <p:sp>
        <p:nvSpPr>
          <p:cNvPr id="107" name="Google Shape;237;p16">
            <a:extLst>
              <a:ext uri="{FF2B5EF4-FFF2-40B4-BE49-F238E27FC236}">
                <a16:creationId xmlns:a16="http://schemas.microsoft.com/office/drawing/2014/main" id="{C90AD822-4345-7EE9-6ACE-56BDF79D6096}"/>
              </a:ext>
            </a:extLst>
          </p:cNvPr>
          <p:cNvSpPr/>
          <p:nvPr/>
        </p:nvSpPr>
        <p:spPr>
          <a:xfrm>
            <a:off x="7059694" y="3117974"/>
            <a:ext cx="2919855" cy="1611034"/>
          </a:xfrm>
          <a:prstGeom prst="rect">
            <a:avLst/>
          </a:prstGeom>
          <a:solidFill>
            <a:srgbClr val="EAEAEA"/>
          </a:solidFill>
          <a:ln w="1905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600"/>
              <a:buFont typeface="Helvetica Neue"/>
              <a:buNone/>
            </a:pPr>
            <a:endParaRPr sz="2200" b="0" i="0" u="none" strike="noStrike" cap="none" dirty="0">
              <a:latin typeface="+mj-lt"/>
              <a:ea typeface="Open Sans" pitchFamily="2" charset="0"/>
              <a:cs typeface="Open Sans" pitchFamily="2" charset="0"/>
              <a:sym typeface="Arial"/>
            </a:endParaRPr>
          </a:p>
        </p:txBody>
      </p:sp>
      <p:sp>
        <p:nvSpPr>
          <p:cNvPr id="108" name="Google Shape;237;p16">
            <a:extLst>
              <a:ext uri="{FF2B5EF4-FFF2-40B4-BE49-F238E27FC236}">
                <a16:creationId xmlns:a16="http://schemas.microsoft.com/office/drawing/2014/main" id="{A13F56BD-D55E-CF55-5D4C-88BD5C6561F3}"/>
              </a:ext>
            </a:extLst>
          </p:cNvPr>
          <p:cNvSpPr/>
          <p:nvPr/>
        </p:nvSpPr>
        <p:spPr>
          <a:xfrm>
            <a:off x="10064827" y="1334953"/>
            <a:ext cx="1541454" cy="3394053"/>
          </a:xfrm>
          <a:prstGeom prst="rect">
            <a:avLst/>
          </a:prstGeom>
          <a:solidFill>
            <a:srgbClr val="EAEAEA"/>
          </a:solidFill>
          <a:ln w="1905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600"/>
              <a:buFont typeface="Helvetica Neue"/>
              <a:buNone/>
            </a:pPr>
            <a:endParaRPr sz="2200" b="0" i="0" u="none" strike="noStrike" cap="none">
              <a:latin typeface="+mj-lt"/>
              <a:ea typeface="Open Sans" pitchFamily="2" charset="0"/>
              <a:cs typeface="Open Sans" pitchFamily="2" charset="0"/>
              <a:sym typeface="Arial"/>
            </a:endParaRPr>
          </a:p>
        </p:txBody>
      </p:sp>
      <p:sp>
        <p:nvSpPr>
          <p:cNvPr id="109" name="Google Shape;237;p16">
            <a:extLst>
              <a:ext uri="{FF2B5EF4-FFF2-40B4-BE49-F238E27FC236}">
                <a16:creationId xmlns:a16="http://schemas.microsoft.com/office/drawing/2014/main" id="{1D9155ED-7FE1-D10D-4F05-104C59B7B0D6}"/>
              </a:ext>
            </a:extLst>
          </p:cNvPr>
          <p:cNvSpPr/>
          <p:nvPr/>
        </p:nvSpPr>
        <p:spPr>
          <a:xfrm>
            <a:off x="505235" y="4810472"/>
            <a:ext cx="5512794" cy="1615244"/>
          </a:xfrm>
          <a:prstGeom prst="rect">
            <a:avLst/>
          </a:prstGeom>
          <a:solidFill>
            <a:srgbClr val="EAEAEA"/>
          </a:solidFill>
          <a:ln w="19050" cap="flat" cmpd="sng">
            <a:solidFill>
              <a:schemeClr val="accent3"/>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600"/>
              <a:buFont typeface="Helvetica Neue"/>
              <a:buNone/>
            </a:pPr>
            <a:endParaRPr sz="2200" b="0" i="0" u="none" strike="noStrike" cap="none">
              <a:latin typeface="+mj-lt"/>
              <a:ea typeface="Open Sans" pitchFamily="2" charset="0"/>
              <a:cs typeface="Open Sans" pitchFamily="2" charset="0"/>
              <a:sym typeface="Arial"/>
            </a:endParaRPr>
          </a:p>
        </p:txBody>
      </p:sp>
      <p:sp>
        <p:nvSpPr>
          <p:cNvPr id="112" name="CuadroTexto 111">
            <a:extLst>
              <a:ext uri="{FF2B5EF4-FFF2-40B4-BE49-F238E27FC236}">
                <a16:creationId xmlns:a16="http://schemas.microsoft.com/office/drawing/2014/main" id="{54AB019F-8552-9C3D-F02C-F242FCE1B9E6}"/>
              </a:ext>
            </a:extLst>
          </p:cNvPr>
          <p:cNvSpPr txBox="1"/>
          <p:nvPr/>
        </p:nvSpPr>
        <p:spPr>
          <a:xfrm>
            <a:off x="535315" y="1317155"/>
            <a:ext cx="1368814" cy="584775"/>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5600"/>
              <a:buFont typeface="Helvetica Neue"/>
              <a:buNone/>
            </a:pPr>
            <a:r>
              <a:rPr lang="es-CL" sz="1600" b="1" i="0" u="none" strike="noStrike" cap="none" dirty="0">
                <a:solidFill>
                  <a:srgbClr val="4C4C4B"/>
                </a:solidFill>
                <a:latin typeface="+mj-lt"/>
                <a:ea typeface="Open Sans" pitchFamily="2" charset="0"/>
                <a:cs typeface="Open Sans" pitchFamily="2" charset="0"/>
                <a:sym typeface="Arial"/>
              </a:rPr>
              <a:t>Socios claves</a:t>
            </a:r>
          </a:p>
        </p:txBody>
      </p:sp>
      <p:sp>
        <p:nvSpPr>
          <p:cNvPr id="113" name="CuadroTexto 112">
            <a:extLst>
              <a:ext uri="{FF2B5EF4-FFF2-40B4-BE49-F238E27FC236}">
                <a16:creationId xmlns:a16="http://schemas.microsoft.com/office/drawing/2014/main" id="{6EE0847A-C8DC-2F35-EA36-C9A2A5658948}"/>
              </a:ext>
            </a:extLst>
          </p:cNvPr>
          <p:cNvSpPr txBox="1"/>
          <p:nvPr/>
        </p:nvSpPr>
        <p:spPr>
          <a:xfrm>
            <a:off x="2127172" y="1334954"/>
            <a:ext cx="2724067" cy="338554"/>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5600"/>
              <a:buFont typeface="Helvetica Neue"/>
              <a:buNone/>
            </a:pPr>
            <a:r>
              <a:rPr lang="es-CL" sz="1600" b="1" i="0" u="none" strike="noStrike" cap="none" dirty="0">
                <a:solidFill>
                  <a:srgbClr val="4C4C4B"/>
                </a:solidFill>
                <a:latin typeface="+mj-lt"/>
                <a:ea typeface="Open Sans" pitchFamily="2" charset="0"/>
                <a:cs typeface="Open Sans" pitchFamily="2" charset="0"/>
                <a:sym typeface="Arial"/>
              </a:rPr>
              <a:t>Actividades claves</a:t>
            </a:r>
          </a:p>
        </p:txBody>
      </p:sp>
      <p:sp>
        <p:nvSpPr>
          <p:cNvPr id="115" name="CuadroTexto 114">
            <a:extLst>
              <a:ext uri="{FF2B5EF4-FFF2-40B4-BE49-F238E27FC236}">
                <a16:creationId xmlns:a16="http://schemas.microsoft.com/office/drawing/2014/main" id="{4B1FF480-A366-4A8A-3DCF-7D9AEDA99800}"/>
              </a:ext>
            </a:extLst>
          </p:cNvPr>
          <p:cNvSpPr txBox="1"/>
          <p:nvPr/>
        </p:nvSpPr>
        <p:spPr>
          <a:xfrm>
            <a:off x="4970145" y="1329360"/>
            <a:ext cx="2010357" cy="338554"/>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5600"/>
              <a:buFont typeface="Helvetica Neue"/>
              <a:buNone/>
            </a:pPr>
            <a:r>
              <a:rPr lang="es-CL" sz="1600" b="1" i="0" u="none" strike="noStrike" cap="none" dirty="0">
                <a:solidFill>
                  <a:srgbClr val="4C4C4B"/>
                </a:solidFill>
                <a:latin typeface="+mj-lt"/>
                <a:ea typeface="Open Sans" pitchFamily="2" charset="0"/>
                <a:cs typeface="Open Sans" pitchFamily="2" charset="0"/>
                <a:sym typeface="Arial"/>
              </a:rPr>
              <a:t>Propuesta de valor</a:t>
            </a:r>
          </a:p>
        </p:txBody>
      </p:sp>
      <p:sp>
        <p:nvSpPr>
          <p:cNvPr id="117" name="CuadroTexto 116">
            <a:extLst>
              <a:ext uri="{FF2B5EF4-FFF2-40B4-BE49-F238E27FC236}">
                <a16:creationId xmlns:a16="http://schemas.microsoft.com/office/drawing/2014/main" id="{35451189-16B9-9E7D-0A77-D74E877BD546}"/>
              </a:ext>
            </a:extLst>
          </p:cNvPr>
          <p:cNvSpPr txBox="1"/>
          <p:nvPr/>
        </p:nvSpPr>
        <p:spPr>
          <a:xfrm>
            <a:off x="7218155" y="1302755"/>
            <a:ext cx="2745552" cy="338554"/>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5600"/>
              <a:buFont typeface="Helvetica Neue"/>
              <a:buNone/>
            </a:pPr>
            <a:r>
              <a:rPr lang="es-CL" sz="1600" b="1" i="0" u="none" strike="noStrike" cap="none" dirty="0">
                <a:solidFill>
                  <a:srgbClr val="4C4C4B"/>
                </a:solidFill>
                <a:latin typeface="+mj-lt"/>
                <a:ea typeface="Open Sans" pitchFamily="2" charset="0"/>
                <a:cs typeface="Open Sans" pitchFamily="2" charset="0"/>
                <a:sym typeface="Arial"/>
              </a:rPr>
              <a:t>Relación con clientes</a:t>
            </a:r>
          </a:p>
        </p:txBody>
      </p:sp>
      <p:sp>
        <p:nvSpPr>
          <p:cNvPr id="119" name="CuadroTexto 118">
            <a:extLst>
              <a:ext uri="{FF2B5EF4-FFF2-40B4-BE49-F238E27FC236}">
                <a16:creationId xmlns:a16="http://schemas.microsoft.com/office/drawing/2014/main" id="{54751DB1-9F3D-DF75-CF9D-DA50935C26F7}"/>
              </a:ext>
            </a:extLst>
          </p:cNvPr>
          <p:cNvSpPr txBox="1"/>
          <p:nvPr/>
        </p:nvSpPr>
        <p:spPr>
          <a:xfrm>
            <a:off x="10077090" y="1324316"/>
            <a:ext cx="1526199" cy="584775"/>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5600"/>
              <a:buFont typeface="Helvetica Neue"/>
              <a:buNone/>
            </a:pPr>
            <a:r>
              <a:rPr lang="es-CL" sz="1600" b="1" i="0" u="none" strike="noStrike" cap="none" dirty="0">
                <a:solidFill>
                  <a:srgbClr val="4C4C4B"/>
                </a:solidFill>
                <a:latin typeface="+mj-lt"/>
                <a:ea typeface="Open Sans" pitchFamily="2" charset="0"/>
                <a:cs typeface="Open Sans" pitchFamily="2" charset="0"/>
                <a:sym typeface="Arial"/>
              </a:rPr>
              <a:t>Segmento de clientes</a:t>
            </a:r>
          </a:p>
        </p:txBody>
      </p:sp>
      <p:sp>
        <p:nvSpPr>
          <p:cNvPr id="121" name="CuadroTexto 120">
            <a:extLst>
              <a:ext uri="{FF2B5EF4-FFF2-40B4-BE49-F238E27FC236}">
                <a16:creationId xmlns:a16="http://schemas.microsoft.com/office/drawing/2014/main" id="{8A9CFAFE-ED75-42D1-AB4E-B7DEA60E7555}"/>
              </a:ext>
            </a:extLst>
          </p:cNvPr>
          <p:cNvSpPr txBox="1"/>
          <p:nvPr/>
        </p:nvSpPr>
        <p:spPr>
          <a:xfrm>
            <a:off x="6174378" y="4805349"/>
            <a:ext cx="5259976" cy="338554"/>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5600"/>
              <a:buFont typeface="Helvetica Neue"/>
              <a:buNone/>
            </a:pPr>
            <a:r>
              <a:rPr lang="es-CL" sz="1600" b="1" i="0" u="none" strike="noStrike" cap="none" dirty="0">
                <a:solidFill>
                  <a:srgbClr val="4C4C4B"/>
                </a:solidFill>
                <a:latin typeface="+mj-lt"/>
                <a:ea typeface="Open Sans" pitchFamily="2" charset="0"/>
                <a:cs typeface="Open Sans" pitchFamily="2" charset="0"/>
                <a:sym typeface="Arial"/>
              </a:rPr>
              <a:t>Fuentes de ingreso</a:t>
            </a:r>
          </a:p>
        </p:txBody>
      </p:sp>
      <p:sp>
        <p:nvSpPr>
          <p:cNvPr id="123" name="CuadroTexto 122">
            <a:extLst>
              <a:ext uri="{FF2B5EF4-FFF2-40B4-BE49-F238E27FC236}">
                <a16:creationId xmlns:a16="http://schemas.microsoft.com/office/drawing/2014/main" id="{F3CBBB0B-9750-D7BD-0140-8A01DB1C90BD}"/>
              </a:ext>
            </a:extLst>
          </p:cNvPr>
          <p:cNvSpPr txBox="1"/>
          <p:nvPr/>
        </p:nvSpPr>
        <p:spPr>
          <a:xfrm>
            <a:off x="562049" y="4800465"/>
            <a:ext cx="5361556" cy="338554"/>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5600"/>
              <a:buFont typeface="Helvetica Neue"/>
              <a:buNone/>
            </a:pPr>
            <a:r>
              <a:rPr lang="es-CL" sz="1600" b="1" i="0" u="none" strike="noStrike" cap="none" dirty="0">
                <a:solidFill>
                  <a:srgbClr val="4C4C4B"/>
                </a:solidFill>
                <a:latin typeface="+mj-lt"/>
                <a:ea typeface="Open Sans" pitchFamily="2" charset="0"/>
                <a:cs typeface="Open Sans" pitchFamily="2" charset="0"/>
                <a:sym typeface="Arial"/>
              </a:rPr>
              <a:t>Estructura de costes</a:t>
            </a:r>
          </a:p>
        </p:txBody>
      </p:sp>
      <p:sp>
        <p:nvSpPr>
          <p:cNvPr id="126" name="CuadroTexto 125">
            <a:extLst>
              <a:ext uri="{FF2B5EF4-FFF2-40B4-BE49-F238E27FC236}">
                <a16:creationId xmlns:a16="http://schemas.microsoft.com/office/drawing/2014/main" id="{80D055AE-CF5A-B56D-3D63-A700262AE097}"/>
              </a:ext>
            </a:extLst>
          </p:cNvPr>
          <p:cNvSpPr txBox="1"/>
          <p:nvPr/>
        </p:nvSpPr>
        <p:spPr>
          <a:xfrm>
            <a:off x="2004733" y="3113765"/>
            <a:ext cx="2856682" cy="338554"/>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5600"/>
              <a:buFont typeface="Helvetica Neue"/>
              <a:buNone/>
            </a:pPr>
            <a:r>
              <a:rPr lang="es-CL" sz="1600" b="1" i="0" u="none" strike="noStrike" cap="none" dirty="0">
                <a:solidFill>
                  <a:srgbClr val="4C4C4B"/>
                </a:solidFill>
                <a:latin typeface="+mj-lt"/>
                <a:ea typeface="Open Sans" pitchFamily="2" charset="0"/>
                <a:cs typeface="Open Sans" pitchFamily="2" charset="0"/>
                <a:sym typeface="Arial"/>
              </a:rPr>
              <a:t>Recursos claves</a:t>
            </a:r>
          </a:p>
        </p:txBody>
      </p:sp>
      <p:sp>
        <p:nvSpPr>
          <p:cNvPr id="127" name="CuadroTexto 126">
            <a:extLst>
              <a:ext uri="{FF2B5EF4-FFF2-40B4-BE49-F238E27FC236}">
                <a16:creationId xmlns:a16="http://schemas.microsoft.com/office/drawing/2014/main" id="{285EFAE7-0AA0-D688-1FDE-670D542C1E86}"/>
              </a:ext>
            </a:extLst>
          </p:cNvPr>
          <p:cNvSpPr txBox="1"/>
          <p:nvPr/>
        </p:nvSpPr>
        <p:spPr>
          <a:xfrm>
            <a:off x="7074000" y="3133830"/>
            <a:ext cx="2889708" cy="338554"/>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5600"/>
              <a:buFont typeface="Helvetica Neue"/>
              <a:buNone/>
            </a:pPr>
            <a:r>
              <a:rPr lang="es-CL" sz="1600" b="1" i="0" u="none" strike="noStrike" cap="none" dirty="0">
                <a:solidFill>
                  <a:srgbClr val="4C4C4B"/>
                </a:solidFill>
                <a:latin typeface="+mj-lt"/>
                <a:ea typeface="Open Sans" pitchFamily="2" charset="0"/>
                <a:cs typeface="Open Sans" pitchFamily="2" charset="0"/>
                <a:sym typeface="Arial"/>
              </a:rPr>
              <a:t>Canales</a:t>
            </a:r>
          </a:p>
        </p:txBody>
      </p:sp>
      <p:sp>
        <p:nvSpPr>
          <p:cNvPr id="130" name="CuadroTexto 129">
            <a:extLst>
              <a:ext uri="{FF2B5EF4-FFF2-40B4-BE49-F238E27FC236}">
                <a16:creationId xmlns:a16="http://schemas.microsoft.com/office/drawing/2014/main" id="{B84A6B97-9EA7-6CE2-D80E-83CA3ABB54C3}"/>
              </a:ext>
            </a:extLst>
          </p:cNvPr>
          <p:cNvSpPr txBox="1"/>
          <p:nvPr/>
        </p:nvSpPr>
        <p:spPr>
          <a:xfrm>
            <a:off x="3366890" y="594869"/>
            <a:ext cx="6097772" cy="646331"/>
          </a:xfrm>
          <a:prstGeom prst="rect">
            <a:avLst/>
          </a:prstGeom>
          <a:noFill/>
        </p:spPr>
        <p:txBody>
          <a:bodyPr wrap="square">
            <a:spAutoFit/>
          </a:bodyPr>
          <a:lstStyle/>
          <a:p>
            <a:pPr algn="ctr"/>
            <a:r>
              <a:rPr lang="en-US" sz="3600" b="1" spc="-100" dirty="0">
                <a:solidFill>
                  <a:srgbClr val="4C4C4B"/>
                </a:solidFill>
              </a:rPr>
              <a:t>BMC Uber</a:t>
            </a:r>
            <a:endParaRPr lang="es-CL" sz="3600" dirty="0"/>
          </a:p>
        </p:txBody>
      </p:sp>
      <p:sp>
        <p:nvSpPr>
          <p:cNvPr id="2" name="CuadroTexto 1">
            <a:extLst>
              <a:ext uri="{FF2B5EF4-FFF2-40B4-BE49-F238E27FC236}">
                <a16:creationId xmlns:a16="http://schemas.microsoft.com/office/drawing/2014/main" id="{135A6CC2-6BD4-1B3F-F60A-85008B79ADC5}"/>
              </a:ext>
            </a:extLst>
          </p:cNvPr>
          <p:cNvSpPr txBox="1"/>
          <p:nvPr/>
        </p:nvSpPr>
        <p:spPr>
          <a:xfrm>
            <a:off x="560004" y="1985434"/>
            <a:ext cx="1307793" cy="1754326"/>
          </a:xfrm>
          <a:prstGeom prst="rect">
            <a:avLst/>
          </a:prstGeom>
          <a:solidFill>
            <a:srgbClr val="F9F9F9"/>
          </a:solidFill>
          <a:ln>
            <a:solidFill>
              <a:srgbClr val="EAEAEA"/>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s-MX" sz="1200" b="1" dirty="0">
                <a:solidFill>
                  <a:srgbClr val="4C4C4B"/>
                </a:solidFill>
                <a:latin typeface="+mj-lt"/>
                <a:ea typeface="Open Sans" pitchFamily="2" charset="0"/>
                <a:cs typeface="Open Sans" pitchFamily="2" charset="0"/>
              </a:rPr>
              <a:t>Conductores</a:t>
            </a:r>
            <a:r>
              <a:rPr lang="es-CL" sz="1200" b="1" dirty="0">
                <a:solidFill>
                  <a:srgbClr val="4C4C4B"/>
                </a:solidFill>
                <a:latin typeface="+mj-lt"/>
                <a:ea typeface="Open Sans" pitchFamily="2" charset="0"/>
                <a:cs typeface="Open Sans" pitchFamily="2" charset="0"/>
              </a:rPr>
              <a:t>: </a:t>
            </a:r>
            <a:r>
              <a:rPr lang="es-MX" sz="1200" dirty="0">
                <a:solidFill>
                  <a:srgbClr val="4C4C4B"/>
                </a:solidFill>
                <a:latin typeface="+mj-lt"/>
                <a:ea typeface="Open Sans" pitchFamily="2" charset="0"/>
                <a:cs typeface="Open Sans" pitchFamily="2" charset="0"/>
              </a:rPr>
              <a:t>Proporcionan el servicio.</a:t>
            </a:r>
            <a:endParaRPr lang="es-CL" sz="1200" dirty="0">
              <a:solidFill>
                <a:srgbClr val="4C4C4B"/>
              </a:solidFill>
              <a:latin typeface="+mj-lt"/>
              <a:ea typeface="Open Sans" pitchFamily="2" charset="0"/>
              <a:cs typeface="Open Sans" pitchFamily="2" charset="0"/>
            </a:endParaRPr>
          </a:p>
          <a:p>
            <a:pPr algn="ctr"/>
            <a:endParaRPr lang="es-CL" sz="1200" dirty="0">
              <a:solidFill>
                <a:srgbClr val="4C4C4B"/>
              </a:solidFill>
              <a:latin typeface="+mj-lt"/>
              <a:ea typeface="Open Sans" pitchFamily="2" charset="0"/>
              <a:cs typeface="Open Sans" pitchFamily="2" charset="0"/>
            </a:endParaRPr>
          </a:p>
          <a:p>
            <a:pPr algn="ctr"/>
            <a:r>
              <a:rPr lang="es-MX" sz="1200" b="1" dirty="0">
                <a:solidFill>
                  <a:srgbClr val="4C4C4B"/>
                </a:solidFill>
                <a:latin typeface="+mj-lt"/>
                <a:ea typeface="Open Sans" pitchFamily="2" charset="0"/>
                <a:cs typeface="Open Sans" pitchFamily="2" charset="0"/>
              </a:rPr>
              <a:t>Desarrolladores de aplicaciones</a:t>
            </a:r>
            <a:r>
              <a:rPr lang="es-CL" sz="1200" b="1" dirty="0">
                <a:solidFill>
                  <a:srgbClr val="4C4C4B"/>
                </a:solidFill>
                <a:latin typeface="+mj-lt"/>
                <a:ea typeface="Open Sans" pitchFamily="2" charset="0"/>
                <a:cs typeface="Open Sans" pitchFamily="2" charset="0"/>
              </a:rPr>
              <a:t>:            </a:t>
            </a:r>
            <a:r>
              <a:rPr lang="es-MX" sz="1200" dirty="0">
                <a:solidFill>
                  <a:srgbClr val="4C4C4B"/>
                </a:solidFill>
                <a:latin typeface="+mj-lt"/>
                <a:ea typeface="Open Sans" pitchFamily="2" charset="0"/>
                <a:cs typeface="Open Sans" pitchFamily="2" charset="0"/>
              </a:rPr>
              <a:t>Mantienen y mejoran la plataforma.</a:t>
            </a:r>
            <a:endParaRPr lang="es-CL" sz="1200" dirty="0">
              <a:solidFill>
                <a:srgbClr val="4C4C4B"/>
              </a:solidFill>
              <a:latin typeface="+mj-lt"/>
              <a:ea typeface="Open Sans" pitchFamily="2" charset="0"/>
              <a:cs typeface="Open Sans" pitchFamily="2" charset="0"/>
            </a:endParaRPr>
          </a:p>
        </p:txBody>
      </p:sp>
      <p:sp>
        <p:nvSpPr>
          <p:cNvPr id="4" name="CuadroTexto 3">
            <a:extLst>
              <a:ext uri="{FF2B5EF4-FFF2-40B4-BE49-F238E27FC236}">
                <a16:creationId xmlns:a16="http://schemas.microsoft.com/office/drawing/2014/main" id="{C7715481-63AD-5E1B-EFE1-B9513DAE122C}"/>
              </a:ext>
            </a:extLst>
          </p:cNvPr>
          <p:cNvSpPr txBox="1"/>
          <p:nvPr/>
        </p:nvSpPr>
        <p:spPr>
          <a:xfrm>
            <a:off x="2059518" y="1656943"/>
            <a:ext cx="2757796" cy="1200329"/>
          </a:xfrm>
          <a:prstGeom prst="rect">
            <a:avLst/>
          </a:prstGeom>
          <a:solidFill>
            <a:srgbClr val="F9F9F9"/>
          </a:solidFill>
          <a:ln w="9525" cap="flat" cmpd="sng" algn="ctr">
            <a:solidFill>
              <a:srgbClr val="EAEAEA"/>
            </a:solidFill>
            <a:prstDash val="solid"/>
          </a:ln>
          <a:effectLst/>
        </p:spPr>
        <p:txBody>
          <a:bodyPr wrap="square" rtlCol="0">
            <a:spAutoFit/>
          </a:bodyPr>
          <a:lstStyle/>
          <a:p>
            <a:pPr marL="72000" marR="0" lvl="0" algn="ctr" defTabSz="914400" eaLnBrk="1" fontAlgn="auto" latinLnBrk="0" hangingPunct="1">
              <a:lnSpc>
                <a:spcPct val="100000"/>
              </a:lnSpc>
              <a:spcBef>
                <a:spcPts val="0"/>
              </a:spcBef>
              <a:spcAft>
                <a:spcPts val="0"/>
              </a:spcAft>
              <a:buClr>
                <a:srgbClr val="000000"/>
              </a:buClr>
              <a:buSzTx/>
              <a:tabLst/>
              <a:defRPr/>
            </a:pPr>
            <a:r>
              <a:rPr kumimoji="0" lang="es-MX"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Emparejamiento de pasajeros y conductores.</a:t>
            </a:r>
            <a:endParaRPr kumimoji="0" lang="es-CL"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endParaRPr>
          </a:p>
          <a:p>
            <a:pPr marL="72000" marR="0" lvl="0" algn="ctr" defTabSz="914400" eaLnBrk="1" fontAlgn="auto" latinLnBrk="0" hangingPunct="1">
              <a:lnSpc>
                <a:spcPct val="100000"/>
              </a:lnSpc>
              <a:spcBef>
                <a:spcPts val="0"/>
              </a:spcBef>
              <a:spcAft>
                <a:spcPts val="0"/>
              </a:spcAft>
              <a:buClr>
                <a:srgbClr val="000000"/>
              </a:buClr>
              <a:buSzTx/>
              <a:tabLst/>
              <a:defRPr/>
            </a:pPr>
            <a:endParaRPr kumimoji="0" lang="es-CL"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endParaRPr>
          </a:p>
          <a:p>
            <a:pPr marL="72000" marR="0" lvl="0" algn="ctr" defTabSz="914400" eaLnBrk="1" fontAlgn="auto" latinLnBrk="0" hangingPunct="1">
              <a:lnSpc>
                <a:spcPct val="100000"/>
              </a:lnSpc>
              <a:spcBef>
                <a:spcPts val="0"/>
              </a:spcBef>
              <a:spcAft>
                <a:spcPts val="0"/>
              </a:spcAft>
              <a:buClr>
                <a:srgbClr val="000000"/>
              </a:buClr>
              <a:buSzTx/>
              <a:tabLst/>
              <a:defRPr/>
            </a:pPr>
            <a:r>
              <a:rPr kumimoji="0" lang="es-MX"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Gestión de la plataforma.</a:t>
            </a:r>
            <a:endParaRPr kumimoji="0" lang="es-CL"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endParaRPr>
          </a:p>
          <a:p>
            <a:pPr marL="72000" marR="0" lvl="0" algn="ctr" defTabSz="914400" eaLnBrk="1" fontAlgn="auto" latinLnBrk="0" hangingPunct="1">
              <a:lnSpc>
                <a:spcPct val="100000"/>
              </a:lnSpc>
              <a:spcBef>
                <a:spcPts val="0"/>
              </a:spcBef>
              <a:spcAft>
                <a:spcPts val="0"/>
              </a:spcAft>
              <a:buClr>
                <a:srgbClr val="000000"/>
              </a:buClr>
              <a:buSzTx/>
              <a:tabLst/>
              <a:defRPr/>
            </a:pPr>
            <a:endParaRPr kumimoji="0" lang="es-CL"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endParaRPr>
          </a:p>
          <a:p>
            <a:pPr marL="72000" marR="0" lvl="0" algn="ctr" defTabSz="914400" eaLnBrk="1" fontAlgn="auto" latinLnBrk="0" hangingPunct="1">
              <a:lnSpc>
                <a:spcPct val="100000"/>
              </a:lnSpc>
              <a:spcBef>
                <a:spcPts val="0"/>
              </a:spcBef>
              <a:spcAft>
                <a:spcPts val="0"/>
              </a:spcAft>
              <a:buClr>
                <a:srgbClr val="000000"/>
              </a:buClr>
              <a:buSzTx/>
              <a:tabLst/>
              <a:defRPr/>
            </a:pPr>
            <a:r>
              <a:rPr kumimoji="0" lang="es-MX"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Marketing y adquisición de usuarios</a:t>
            </a:r>
            <a:r>
              <a:rPr lang="es-CL" sz="1200" b="1" kern="0" dirty="0">
                <a:solidFill>
                  <a:srgbClr val="2F3030"/>
                </a:solidFill>
                <a:latin typeface="+mj-lt"/>
                <a:ea typeface="Open Sans" pitchFamily="2" charset="0"/>
                <a:cs typeface="Open Sans" pitchFamily="2" charset="0"/>
                <a:sym typeface="Arial"/>
              </a:rPr>
              <a:t>.</a:t>
            </a:r>
            <a:endParaRPr kumimoji="0" lang="es-MX"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endParaRPr>
          </a:p>
        </p:txBody>
      </p:sp>
      <p:sp>
        <p:nvSpPr>
          <p:cNvPr id="5" name="CuadroTexto 4">
            <a:extLst>
              <a:ext uri="{FF2B5EF4-FFF2-40B4-BE49-F238E27FC236}">
                <a16:creationId xmlns:a16="http://schemas.microsoft.com/office/drawing/2014/main" id="{19DBFAC8-6A9D-0A6C-88C0-06C9A1802686}"/>
              </a:ext>
            </a:extLst>
          </p:cNvPr>
          <p:cNvSpPr txBox="1"/>
          <p:nvPr/>
        </p:nvSpPr>
        <p:spPr>
          <a:xfrm>
            <a:off x="5025525" y="1668295"/>
            <a:ext cx="1895694" cy="2862322"/>
          </a:xfrm>
          <a:prstGeom prst="rect">
            <a:avLst/>
          </a:prstGeom>
          <a:solidFill>
            <a:srgbClr val="F9F9F9"/>
          </a:solidFill>
          <a:ln>
            <a:solidFill>
              <a:srgbClr val="EAEAEA"/>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s-ES" sz="1200" b="1" dirty="0">
                <a:solidFill>
                  <a:srgbClr val="4C4C4B"/>
                </a:solidFill>
                <a:latin typeface="+mj-lt"/>
                <a:ea typeface="Open Sans" pitchFamily="2" charset="0"/>
                <a:cs typeface="Open Sans" pitchFamily="2" charset="0"/>
              </a:rPr>
              <a:t>Comodidad y accesibilidad:         </a:t>
            </a:r>
          </a:p>
          <a:p>
            <a:pPr algn="ctr"/>
            <a:r>
              <a:rPr lang="es-ES" sz="1200" dirty="0">
                <a:solidFill>
                  <a:srgbClr val="4C4C4B"/>
                </a:solidFill>
                <a:latin typeface="+mj-lt"/>
                <a:ea typeface="Open Sans" pitchFamily="2" charset="0"/>
                <a:cs typeface="Open Sans" pitchFamily="2" charset="0"/>
              </a:rPr>
              <a:t>Viajar sin necesidad de esperar en la calle o llamar a un taxi.</a:t>
            </a:r>
          </a:p>
          <a:p>
            <a:pPr algn="ctr"/>
            <a:endParaRPr lang="es-ES" sz="1200" dirty="0">
              <a:solidFill>
                <a:srgbClr val="4C4C4B"/>
              </a:solidFill>
              <a:latin typeface="+mj-lt"/>
              <a:ea typeface="Open Sans" pitchFamily="2" charset="0"/>
              <a:cs typeface="Open Sans" pitchFamily="2" charset="0"/>
            </a:endParaRPr>
          </a:p>
          <a:p>
            <a:pPr algn="ctr"/>
            <a:r>
              <a:rPr lang="es-ES" sz="1200" b="1" dirty="0">
                <a:solidFill>
                  <a:srgbClr val="4C4C4B"/>
                </a:solidFill>
                <a:latin typeface="+mj-lt"/>
                <a:ea typeface="Open Sans" pitchFamily="2" charset="0"/>
                <a:cs typeface="Open Sans" pitchFamily="2" charset="0"/>
              </a:rPr>
              <a:t>Precios transparentes: </a:t>
            </a:r>
          </a:p>
          <a:p>
            <a:pPr algn="ctr"/>
            <a:r>
              <a:rPr lang="es-ES" sz="1200" dirty="0">
                <a:solidFill>
                  <a:srgbClr val="4C4C4B"/>
                </a:solidFill>
                <a:latin typeface="+mj-lt"/>
                <a:ea typeface="Open Sans" pitchFamily="2" charset="0"/>
                <a:cs typeface="Open Sans" pitchFamily="2" charset="0"/>
              </a:rPr>
              <a:t>Los pasajeros saben cuánto pagarán antes de reservar un viaje.</a:t>
            </a:r>
          </a:p>
          <a:p>
            <a:pPr algn="ctr"/>
            <a:endParaRPr lang="es-ES" sz="1200" dirty="0">
              <a:solidFill>
                <a:srgbClr val="4C4C4B"/>
              </a:solidFill>
              <a:latin typeface="+mj-lt"/>
              <a:ea typeface="Open Sans" pitchFamily="2" charset="0"/>
              <a:cs typeface="Open Sans" pitchFamily="2" charset="0"/>
            </a:endParaRPr>
          </a:p>
          <a:p>
            <a:pPr algn="ctr"/>
            <a:r>
              <a:rPr lang="es-ES" sz="1200" b="1" dirty="0">
                <a:solidFill>
                  <a:srgbClr val="4C4C4B"/>
                </a:solidFill>
                <a:latin typeface="+mj-lt"/>
                <a:ea typeface="Open Sans" pitchFamily="2" charset="0"/>
                <a:cs typeface="Open Sans" pitchFamily="2" charset="0"/>
              </a:rPr>
              <a:t>Calidad del servicio:</a:t>
            </a:r>
          </a:p>
          <a:p>
            <a:pPr algn="ctr"/>
            <a:r>
              <a:rPr lang="es-ES" sz="1200" dirty="0">
                <a:solidFill>
                  <a:srgbClr val="4C4C4B"/>
                </a:solidFill>
                <a:latin typeface="+mj-lt"/>
                <a:ea typeface="Open Sans" pitchFamily="2" charset="0"/>
                <a:cs typeface="Open Sans" pitchFamily="2" charset="0"/>
              </a:rPr>
              <a:t>Conductores evaluados y retroalimentación de los pasajeros.</a:t>
            </a:r>
          </a:p>
        </p:txBody>
      </p:sp>
      <p:sp>
        <p:nvSpPr>
          <p:cNvPr id="6" name="CuadroTexto 5">
            <a:extLst>
              <a:ext uri="{FF2B5EF4-FFF2-40B4-BE49-F238E27FC236}">
                <a16:creationId xmlns:a16="http://schemas.microsoft.com/office/drawing/2014/main" id="{B0BD7797-0D71-B311-6920-0BA498EC9F56}"/>
              </a:ext>
            </a:extLst>
          </p:cNvPr>
          <p:cNvSpPr txBox="1"/>
          <p:nvPr/>
        </p:nvSpPr>
        <p:spPr>
          <a:xfrm>
            <a:off x="2045183" y="3462965"/>
            <a:ext cx="2757796" cy="1200329"/>
          </a:xfrm>
          <a:prstGeom prst="rect">
            <a:avLst/>
          </a:prstGeom>
          <a:solidFill>
            <a:srgbClr val="F9F9F9"/>
          </a:solidFill>
          <a:ln w="9525" cap="flat" cmpd="sng" algn="ctr">
            <a:solidFill>
              <a:srgbClr val="EAEAEA"/>
            </a:solidFill>
            <a:prstDash val="solid"/>
          </a:ln>
          <a:effectLst/>
        </p:spPr>
        <p:txBody>
          <a:bodyPr wrap="square" rtlCol="0">
            <a:spAutoFit/>
          </a:bodyPr>
          <a:lstStyle/>
          <a:p>
            <a:pPr marL="72000" marR="0" lvl="0" algn="ctr" defTabSz="914400" eaLnBrk="1" fontAlgn="auto" latinLnBrk="0" hangingPunct="1">
              <a:lnSpc>
                <a:spcPct val="100000"/>
              </a:lnSpc>
              <a:spcBef>
                <a:spcPts val="0"/>
              </a:spcBef>
              <a:spcAft>
                <a:spcPts val="0"/>
              </a:spcAft>
              <a:buClr>
                <a:srgbClr val="000000"/>
              </a:buClr>
              <a:buSzTx/>
              <a:tabLst/>
              <a:defRPr/>
            </a:pPr>
            <a:r>
              <a:rPr kumimoji="0" lang="es-ES"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Tecnología: </a:t>
            </a:r>
          </a:p>
          <a:p>
            <a:pPr marL="72000" marR="0" lvl="0" algn="ctr" defTabSz="914400" eaLnBrk="1" fontAlgn="auto" latinLnBrk="0" hangingPunct="1">
              <a:lnSpc>
                <a:spcPct val="100000"/>
              </a:lnSpc>
              <a:spcBef>
                <a:spcPts val="0"/>
              </a:spcBef>
              <a:spcAft>
                <a:spcPts val="0"/>
              </a:spcAft>
              <a:buClr>
                <a:srgbClr val="000000"/>
              </a:buClr>
              <a:buSzTx/>
              <a:tabLst/>
              <a:defRPr/>
            </a:pPr>
            <a:r>
              <a:rPr kumimoji="0" lang="es-ES" sz="1200" b="0"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Plataforma de la aplicación.</a:t>
            </a:r>
          </a:p>
          <a:p>
            <a:pPr marL="72000" marR="0" lvl="0" algn="ctr"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s-ES" sz="1200" b="0"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endParaRPr>
          </a:p>
          <a:p>
            <a:pPr marL="72000" marR="0" lvl="0" algn="ctr" defTabSz="914400" eaLnBrk="1" fontAlgn="auto" latinLnBrk="0" hangingPunct="1">
              <a:lnSpc>
                <a:spcPct val="100000"/>
              </a:lnSpc>
              <a:spcBef>
                <a:spcPts val="0"/>
              </a:spcBef>
              <a:spcAft>
                <a:spcPts val="0"/>
              </a:spcAft>
              <a:buClr>
                <a:srgbClr val="000000"/>
              </a:buClr>
              <a:buSzTx/>
              <a:tabLst/>
              <a:defRPr/>
            </a:pPr>
            <a:r>
              <a:rPr kumimoji="0" lang="es-ES"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Red de conductores y pasajeros.</a:t>
            </a:r>
            <a:endParaRPr lang="es-ES" sz="1200" kern="0" dirty="0">
              <a:solidFill>
                <a:srgbClr val="4C4C4B"/>
              </a:solidFill>
              <a:latin typeface="+mj-lt"/>
              <a:ea typeface="Open Sans" pitchFamily="2" charset="0"/>
              <a:cs typeface="Open Sans" pitchFamily="2" charset="0"/>
              <a:sym typeface="Arial"/>
            </a:endParaRPr>
          </a:p>
          <a:p>
            <a:pPr marL="72000" marR="0" lvl="0" algn="ctr" defTabSz="914400" eaLnBrk="1" fontAlgn="auto" latinLnBrk="0" hangingPunct="1">
              <a:lnSpc>
                <a:spcPct val="100000"/>
              </a:lnSpc>
              <a:spcBef>
                <a:spcPts val="0"/>
              </a:spcBef>
              <a:spcAft>
                <a:spcPts val="0"/>
              </a:spcAft>
              <a:buClr>
                <a:srgbClr val="000000"/>
              </a:buClr>
              <a:buSzTx/>
              <a:tabLst/>
              <a:defRPr/>
            </a:pPr>
            <a:endParaRPr kumimoji="0" lang="es-ES"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endParaRPr>
          </a:p>
          <a:p>
            <a:pPr marL="72000" marR="0" lvl="0" algn="ctr" defTabSz="914400" eaLnBrk="1" fontAlgn="auto" latinLnBrk="0" hangingPunct="1">
              <a:lnSpc>
                <a:spcPct val="100000"/>
              </a:lnSpc>
              <a:spcBef>
                <a:spcPts val="0"/>
              </a:spcBef>
              <a:spcAft>
                <a:spcPts val="0"/>
              </a:spcAft>
              <a:buClr>
                <a:srgbClr val="000000"/>
              </a:buClr>
              <a:buSzTx/>
              <a:tabLst/>
              <a:defRPr/>
            </a:pPr>
            <a:r>
              <a:rPr kumimoji="0" lang="es-ES"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Datos y análisis.</a:t>
            </a:r>
          </a:p>
        </p:txBody>
      </p:sp>
      <p:sp>
        <p:nvSpPr>
          <p:cNvPr id="8" name="CuadroTexto 7">
            <a:extLst>
              <a:ext uri="{FF2B5EF4-FFF2-40B4-BE49-F238E27FC236}">
                <a16:creationId xmlns:a16="http://schemas.microsoft.com/office/drawing/2014/main" id="{7FDC44BA-A938-A226-9F72-586ED0A0F5B7}"/>
              </a:ext>
            </a:extLst>
          </p:cNvPr>
          <p:cNvSpPr txBox="1"/>
          <p:nvPr/>
        </p:nvSpPr>
        <p:spPr>
          <a:xfrm>
            <a:off x="598728" y="5139019"/>
            <a:ext cx="5288199" cy="1200329"/>
          </a:xfrm>
          <a:prstGeom prst="rect">
            <a:avLst/>
          </a:prstGeom>
          <a:solidFill>
            <a:srgbClr val="F9F9F9"/>
          </a:solidFill>
          <a:ln w="9525" cap="flat" cmpd="sng" algn="ctr">
            <a:solidFill>
              <a:srgbClr val="EAEAEA"/>
            </a:solidFill>
            <a:prstDash val="solid"/>
          </a:ln>
          <a:effectLst/>
        </p:spPr>
        <p:txBody>
          <a:bodyPr wrap="square" rtlCol="0">
            <a:spAutoFit/>
          </a:bodyPr>
          <a:lstStyle/>
          <a:p>
            <a:pPr marL="72000" marR="0" lvl="0" algn="just" defTabSz="914400" eaLnBrk="1" fontAlgn="auto" latinLnBrk="0" hangingPunct="1">
              <a:lnSpc>
                <a:spcPct val="100000"/>
              </a:lnSpc>
              <a:spcBef>
                <a:spcPts val="0"/>
              </a:spcBef>
              <a:spcAft>
                <a:spcPts val="0"/>
              </a:spcAft>
              <a:buClr>
                <a:srgbClr val="000000"/>
              </a:buClr>
              <a:buSzTx/>
              <a:tabLst/>
              <a:defRPr/>
            </a:pPr>
            <a:r>
              <a:rPr kumimoji="0" lang="es-ES"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Desarrollo y mantenimiento de la aplicación.</a:t>
            </a:r>
          </a:p>
          <a:p>
            <a:pPr marL="72000" marR="0" lvl="0" algn="just" defTabSz="914400" eaLnBrk="1" fontAlgn="auto" latinLnBrk="0" hangingPunct="1">
              <a:lnSpc>
                <a:spcPct val="100000"/>
              </a:lnSpc>
              <a:spcBef>
                <a:spcPts val="0"/>
              </a:spcBef>
              <a:spcAft>
                <a:spcPts val="0"/>
              </a:spcAft>
              <a:buClr>
                <a:srgbClr val="000000"/>
              </a:buClr>
              <a:buSzTx/>
              <a:tabLst/>
              <a:defRPr/>
            </a:pPr>
            <a:endParaRPr kumimoji="0" lang="es-ES"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endParaRPr>
          </a:p>
          <a:p>
            <a:pPr marL="72000" marR="0" lvl="0" algn="just" defTabSz="914400" eaLnBrk="1" fontAlgn="auto" latinLnBrk="0" hangingPunct="1">
              <a:lnSpc>
                <a:spcPct val="100000"/>
              </a:lnSpc>
              <a:spcBef>
                <a:spcPts val="0"/>
              </a:spcBef>
              <a:spcAft>
                <a:spcPts val="0"/>
              </a:spcAft>
              <a:buClr>
                <a:srgbClr val="000000"/>
              </a:buClr>
              <a:buSzTx/>
              <a:tabLst/>
              <a:defRPr/>
            </a:pPr>
            <a:r>
              <a:rPr kumimoji="0" lang="es-ES"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Marketing y publicidad.</a:t>
            </a:r>
          </a:p>
          <a:p>
            <a:pPr marL="72000" marR="0" lvl="0" algn="just" defTabSz="914400" eaLnBrk="1" fontAlgn="auto" latinLnBrk="0" hangingPunct="1">
              <a:lnSpc>
                <a:spcPct val="100000"/>
              </a:lnSpc>
              <a:spcBef>
                <a:spcPts val="0"/>
              </a:spcBef>
              <a:spcAft>
                <a:spcPts val="0"/>
              </a:spcAft>
              <a:buClr>
                <a:srgbClr val="000000"/>
              </a:buClr>
              <a:buSzTx/>
              <a:tabLst/>
              <a:defRPr/>
            </a:pPr>
            <a:endParaRPr kumimoji="0" lang="es-ES"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endParaRPr>
          </a:p>
          <a:p>
            <a:pPr marL="72000" marR="0" lvl="0" algn="just" defTabSz="914400" eaLnBrk="1" fontAlgn="auto" latinLnBrk="0" hangingPunct="1">
              <a:lnSpc>
                <a:spcPct val="100000"/>
              </a:lnSpc>
              <a:spcBef>
                <a:spcPts val="0"/>
              </a:spcBef>
              <a:spcAft>
                <a:spcPts val="0"/>
              </a:spcAft>
              <a:buClr>
                <a:srgbClr val="000000"/>
              </a:buClr>
              <a:buSzTx/>
              <a:tabLst/>
              <a:defRPr/>
            </a:pPr>
            <a:r>
              <a:rPr kumimoji="0" lang="es-ES"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Soporte al cliente.</a:t>
            </a:r>
          </a:p>
          <a:p>
            <a:pPr marL="72000" marR="0" lvl="0" algn="just" defTabSz="914400" eaLnBrk="1" fontAlgn="auto" latinLnBrk="0" hangingPunct="1">
              <a:lnSpc>
                <a:spcPct val="100000"/>
              </a:lnSpc>
              <a:spcBef>
                <a:spcPts val="0"/>
              </a:spcBef>
              <a:spcAft>
                <a:spcPts val="0"/>
              </a:spcAft>
              <a:buClr>
                <a:srgbClr val="000000"/>
              </a:buClr>
              <a:buSzTx/>
              <a:tabLst/>
              <a:defRPr/>
            </a:pPr>
            <a:endParaRPr kumimoji="0" lang="es-ES"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endParaRPr>
          </a:p>
        </p:txBody>
      </p:sp>
      <p:sp>
        <p:nvSpPr>
          <p:cNvPr id="9" name="CuadroTexto 8">
            <a:extLst>
              <a:ext uri="{FF2B5EF4-FFF2-40B4-BE49-F238E27FC236}">
                <a16:creationId xmlns:a16="http://schemas.microsoft.com/office/drawing/2014/main" id="{B3C8E493-0324-43FC-469A-2ACA9C110E25}"/>
              </a:ext>
            </a:extLst>
          </p:cNvPr>
          <p:cNvSpPr txBox="1"/>
          <p:nvPr/>
        </p:nvSpPr>
        <p:spPr>
          <a:xfrm>
            <a:off x="6209009" y="5143903"/>
            <a:ext cx="5190713" cy="1200329"/>
          </a:xfrm>
          <a:prstGeom prst="rect">
            <a:avLst/>
          </a:prstGeom>
          <a:solidFill>
            <a:srgbClr val="F9F9F9"/>
          </a:solidFill>
          <a:ln w="9525" cap="flat" cmpd="sng" algn="ctr">
            <a:solidFill>
              <a:srgbClr val="EAEAEA"/>
            </a:solidFill>
            <a:prstDash val="solid"/>
          </a:ln>
          <a:effectLst/>
        </p:spPr>
        <p:txBody>
          <a:bodyPr wrap="square" rtlCol="0">
            <a:spAutoFit/>
          </a:bodyPr>
          <a:lstStyle/>
          <a:p>
            <a:pPr marL="72000" marR="0" lvl="0" algn="just" defTabSz="914400" eaLnBrk="1" fontAlgn="auto" latinLnBrk="0" hangingPunct="1">
              <a:lnSpc>
                <a:spcPct val="100000"/>
              </a:lnSpc>
              <a:spcBef>
                <a:spcPts val="0"/>
              </a:spcBef>
              <a:spcAft>
                <a:spcPts val="0"/>
              </a:spcAft>
              <a:buClr>
                <a:srgbClr val="000000"/>
              </a:buClr>
              <a:buSzTx/>
              <a:tabLst/>
              <a:defRPr/>
            </a:pPr>
            <a:r>
              <a:rPr kumimoji="0" lang="es-ES"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Tarifa de reserva: </a:t>
            </a:r>
            <a:r>
              <a:rPr kumimoji="0" lang="es-ES" sz="1200"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Uber cobra una comisión por cada viaje.</a:t>
            </a:r>
          </a:p>
          <a:p>
            <a:pPr marL="72000" marR="0" lvl="0" algn="just" defTabSz="914400" eaLnBrk="1" fontAlgn="auto" latinLnBrk="0" hangingPunct="1">
              <a:lnSpc>
                <a:spcPct val="100000"/>
              </a:lnSpc>
              <a:spcBef>
                <a:spcPts val="0"/>
              </a:spcBef>
              <a:spcAft>
                <a:spcPts val="0"/>
              </a:spcAft>
              <a:buClr>
                <a:srgbClr val="000000"/>
              </a:buClr>
              <a:buSzTx/>
              <a:tabLst/>
              <a:defRPr/>
            </a:pPr>
            <a:endParaRPr kumimoji="0" lang="es-ES"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endParaRPr>
          </a:p>
          <a:p>
            <a:pPr marL="72000" marR="0" lvl="0" algn="just" defTabSz="914400" eaLnBrk="1" fontAlgn="auto" latinLnBrk="0" hangingPunct="1">
              <a:lnSpc>
                <a:spcPct val="100000"/>
              </a:lnSpc>
              <a:spcBef>
                <a:spcPts val="0"/>
              </a:spcBef>
              <a:spcAft>
                <a:spcPts val="0"/>
              </a:spcAft>
              <a:buClr>
                <a:srgbClr val="000000"/>
              </a:buClr>
              <a:buSzTx/>
              <a:tabLst/>
              <a:defRPr/>
            </a:pPr>
            <a:r>
              <a:rPr kumimoji="0" lang="es-ES"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Tarifa de cancelación: </a:t>
            </a:r>
            <a:r>
              <a:rPr kumimoji="0" lang="es-ES" sz="1200"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Si un pasajero cancela después de un tiempo específico.</a:t>
            </a:r>
          </a:p>
          <a:p>
            <a:pPr marL="72000" marR="0" lvl="0" algn="just" defTabSz="914400" eaLnBrk="1" fontAlgn="auto" latinLnBrk="0" hangingPunct="1">
              <a:lnSpc>
                <a:spcPct val="100000"/>
              </a:lnSpc>
              <a:spcBef>
                <a:spcPts val="0"/>
              </a:spcBef>
              <a:spcAft>
                <a:spcPts val="0"/>
              </a:spcAft>
              <a:buClr>
                <a:srgbClr val="000000"/>
              </a:buClr>
              <a:buSzTx/>
              <a:tabLst/>
              <a:defRPr/>
            </a:pPr>
            <a:endParaRPr kumimoji="0" lang="es-ES"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endParaRPr>
          </a:p>
          <a:p>
            <a:pPr marL="72000" marR="0" lvl="0" algn="just" defTabSz="914400" eaLnBrk="1" fontAlgn="auto" latinLnBrk="0" hangingPunct="1">
              <a:lnSpc>
                <a:spcPct val="100000"/>
              </a:lnSpc>
              <a:spcBef>
                <a:spcPts val="0"/>
              </a:spcBef>
              <a:spcAft>
                <a:spcPts val="0"/>
              </a:spcAft>
              <a:buClr>
                <a:srgbClr val="000000"/>
              </a:buClr>
              <a:buSzTx/>
              <a:tabLst/>
              <a:defRPr/>
            </a:pPr>
            <a:r>
              <a:rPr kumimoji="0" lang="es-ES"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Tarifa de servicio premium: </a:t>
            </a:r>
            <a:r>
              <a:rPr kumimoji="0" lang="es-ES" sz="1200"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Por ejemplo, Uber </a:t>
            </a:r>
            <a:r>
              <a:rPr kumimoji="0" lang="en-US" sz="1200" i="0" u="none" strike="noStrike" kern="0" cap="none" spc="0" normalizeH="0" baseline="0" dirty="0">
                <a:ln>
                  <a:noFill/>
                </a:ln>
                <a:solidFill>
                  <a:srgbClr val="4C4C4B"/>
                </a:solidFill>
                <a:effectLst/>
                <a:uLnTx/>
                <a:uFillTx/>
                <a:latin typeface="+mj-lt"/>
                <a:ea typeface="Open Sans" pitchFamily="2" charset="0"/>
                <a:cs typeface="Open Sans" pitchFamily="2" charset="0"/>
                <a:sym typeface="Arial"/>
              </a:rPr>
              <a:t>comfort</a:t>
            </a:r>
            <a:r>
              <a:rPr kumimoji="0" lang="es-ES" sz="1200"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a:t>
            </a:r>
          </a:p>
        </p:txBody>
      </p:sp>
      <p:sp>
        <p:nvSpPr>
          <p:cNvPr id="10" name="CuadroTexto 9">
            <a:extLst>
              <a:ext uri="{FF2B5EF4-FFF2-40B4-BE49-F238E27FC236}">
                <a16:creationId xmlns:a16="http://schemas.microsoft.com/office/drawing/2014/main" id="{E87F0161-A3BE-D30B-04E5-E8EA20BFDC47}"/>
              </a:ext>
            </a:extLst>
          </p:cNvPr>
          <p:cNvSpPr txBox="1"/>
          <p:nvPr/>
        </p:nvSpPr>
        <p:spPr>
          <a:xfrm>
            <a:off x="10144019" y="1985434"/>
            <a:ext cx="1383070" cy="1938992"/>
          </a:xfrm>
          <a:prstGeom prst="rect">
            <a:avLst/>
          </a:prstGeom>
          <a:solidFill>
            <a:srgbClr val="F9F9F9"/>
          </a:solidFill>
          <a:ln>
            <a:solidFill>
              <a:srgbClr val="EAEAEA"/>
            </a:solidFill>
          </a:ln>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s-ES" sz="1200" b="1" dirty="0">
                <a:solidFill>
                  <a:srgbClr val="4C4C4B"/>
                </a:solidFill>
                <a:latin typeface="+mj-lt"/>
                <a:ea typeface="Open Sans" pitchFamily="2" charset="0"/>
                <a:cs typeface="Open Sans" pitchFamily="2" charset="0"/>
              </a:rPr>
              <a:t>Pasajeros: </a:t>
            </a:r>
          </a:p>
          <a:p>
            <a:pPr algn="ctr"/>
            <a:r>
              <a:rPr lang="es-ES" sz="1200" dirty="0">
                <a:solidFill>
                  <a:srgbClr val="4C4C4B"/>
                </a:solidFill>
                <a:latin typeface="+mj-lt"/>
                <a:ea typeface="Open Sans" pitchFamily="2" charset="0"/>
                <a:cs typeface="Open Sans" pitchFamily="2" charset="0"/>
              </a:rPr>
              <a:t>Personas que necesitan transporte.</a:t>
            </a:r>
          </a:p>
          <a:p>
            <a:pPr algn="ctr"/>
            <a:endParaRPr lang="es-ES" sz="1200" b="1" dirty="0">
              <a:solidFill>
                <a:srgbClr val="4C4C4B"/>
              </a:solidFill>
              <a:latin typeface="+mj-lt"/>
              <a:ea typeface="Open Sans" pitchFamily="2" charset="0"/>
              <a:cs typeface="Open Sans" pitchFamily="2" charset="0"/>
            </a:endParaRPr>
          </a:p>
          <a:p>
            <a:pPr algn="ctr"/>
            <a:r>
              <a:rPr lang="es-ES" sz="1200" b="1" dirty="0">
                <a:solidFill>
                  <a:srgbClr val="4C4C4B"/>
                </a:solidFill>
                <a:latin typeface="+mj-lt"/>
                <a:ea typeface="Open Sans" pitchFamily="2" charset="0"/>
                <a:cs typeface="Open Sans" pitchFamily="2" charset="0"/>
              </a:rPr>
              <a:t>Conductores:</a:t>
            </a:r>
          </a:p>
          <a:p>
            <a:pPr algn="ctr"/>
            <a:r>
              <a:rPr lang="es-ES" sz="1200" dirty="0">
                <a:solidFill>
                  <a:srgbClr val="4C4C4B"/>
                </a:solidFill>
                <a:latin typeface="+mj-lt"/>
                <a:ea typeface="Open Sans" pitchFamily="2" charset="0"/>
                <a:cs typeface="Open Sans" pitchFamily="2" charset="0"/>
              </a:rPr>
              <a:t>Personas dispuestas a ofrecer servicios de transporte.</a:t>
            </a:r>
          </a:p>
        </p:txBody>
      </p:sp>
      <p:sp>
        <p:nvSpPr>
          <p:cNvPr id="11" name="CuadroTexto 10">
            <a:extLst>
              <a:ext uri="{FF2B5EF4-FFF2-40B4-BE49-F238E27FC236}">
                <a16:creationId xmlns:a16="http://schemas.microsoft.com/office/drawing/2014/main" id="{9124F07C-0075-CFF4-B65F-5A4A1B5C9E0C}"/>
              </a:ext>
            </a:extLst>
          </p:cNvPr>
          <p:cNvSpPr txBox="1"/>
          <p:nvPr/>
        </p:nvSpPr>
        <p:spPr>
          <a:xfrm>
            <a:off x="7140514" y="3446102"/>
            <a:ext cx="2756680" cy="1200329"/>
          </a:xfrm>
          <a:prstGeom prst="rect">
            <a:avLst/>
          </a:prstGeom>
          <a:solidFill>
            <a:srgbClr val="F9F9F9"/>
          </a:solidFill>
          <a:ln w="9525" cap="flat" cmpd="sng" algn="ctr">
            <a:solidFill>
              <a:srgbClr val="EAEAEA"/>
            </a:solidFill>
            <a:prstDash val="solid"/>
          </a:ln>
          <a:effectLst/>
        </p:spPr>
        <p:txBody>
          <a:bodyPr wrap="square" rtlCol="0">
            <a:spAutoFit/>
          </a:bodyPr>
          <a:lstStyle/>
          <a:p>
            <a:pPr marL="72000" marR="0" lvl="0" algn="ctr" defTabSz="914400" eaLnBrk="1" fontAlgn="auto" latinLnBrk="0" hangingPunct="1">
              <a:lnSpc>
                <a:spcPct val="100000"/>
              </a:lnSpc>
              <a:spcBef>
                <a:spcPts val="0"/>
              </a:spcBef>
              <a:spcAft>
                <a:spcPts val="0"/>
              </a:spcAft>
              <a:buClr>
                <a:srgbClr val="000000"/>
              </a:buClr>
              <a:buSzTx/>
              <a:tabLst/>
              <a:defRPr/>
            </a:pPr>
            <a:r>
              <a:rPr kumimoji="0" lang="es-ES"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Aplicación móvil:  </a:t>
            </a:r>
          </a:p>
          <a:p>
            <a:pPr marL="72000" marR="0" lvl="0" algn="ctr" defTabSz="914400" eaLnBrk="1" fontAlgn="auto" latinLnBrk="0" hangingPunct="1">
              <a:lnSpc>
                <a:spcPct val="100000"/>
              </a:lnSpc>
              <a:spcBef>
                <a:spcPts val="0"/>
              </a:spcBef>
              <a:spcAft>
                <a:spcPts val="0"/>
              </a:spcAft>
              <a:buClr>
                <a:srgbClr val="000000"/>
              </a:buClr>
              <a:buSzTx/>
              <a:tabLst/>
              <a:defRPr/>
            </a:pPr>
            <a:r>
              <a:rPr kumimoji="0" lang="es-ES" sz="1200"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Interfaz fácil de usar para pasajeros y conductores.</a:t>
            </a:r>
          </a:p>
          <a:p>
            <a:pPr marL="72000" marR="0" lvl="0" algn="ctr" defTabSz="914400" eaLnBrk="1" fontAlgn="auto" latinLnBrk="0" hangingPunct="1">
              <a:lnSpc>
                <a:spcPct val="100000"/>
              </a:lnSpc>
              <a:spcBef>
                <a:spcPts val="0"/>
              </a:spcBef>
              <a:spcAft>
                <a:spcPts val="0"/>
              </a:spcAft>
              <a:buClr>
                <a:srgbClr val="000000"/>
              </a:buClr>
              <a:buSzTx/>
              <a:tabLst/>
              <a:defRPr/>
            </a:pPr>
            <a:endParaRPr kumimoji="0" lang="es-ES"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endParaRPr>
          </a:p>
          <a:p>
            <a:pPr marL="72000" marR="0" lvl="0" algn="ctr" defTabSz="914400" eaLnBrk="1" fontAlgn="auto" latinLnBrk="0" hangingPunct="1">
              <a:lnSpc>
                <a:spcPct val="100000"/>
              </a:lnSpc>
              <a:spcBef>
                <a:spcPts val="0"/>
              </a:spcBef>
              <a:spcAft>
                <a:spcPts val="0"/>
              </a:spcAft>
              <a:buClr>
                <a:srgbClr val="000000"/>
              </a:buClr>
              <a:buSzTx/>
              <a:tabLst/>
              <a:defRPr/>
            </a:pPr>
            <a:r>
              <a:rPr kumimoji="0" lang="es-ES"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Marketing digital: </a:t>
            </a:r>
          </a:p>
          <a:p>
            <a:pPr marL="72000" marR="0" lvl="0" algn="ctr" defTabSz="914400" eaLnBrk="1" fontAlgn="auto" latinLnBrk="0" hangingPunct="1">
              <a:lnSpc>
                <a:spcPct val="100000"/>
              </a:lnSpc>
              <a:spcBef>
                <a:spcPts val="0"/>
              </a:spcBef>
              <a:spcAft>
                <a:spcPts val="0"/>
              </a:spcAft>
              <a:buClr>
                <a:srgbClr val="000000"/>
              </a:buClr>
              <a:buSzTx/>
              <a:tabLst/>
              <a:defRPr/>
            </a:pPr>
            <a:r>
              <a:rPr kumimoji="0" lang="es-ES" sz="1200"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Publicidad en línea y promociones.</a:t>
            </a:r>
          </a:p>
        </p:txBody>
      </p:sp>
      <p:sp>
        <p:nvSpPr>
          <p:cNvPr id="12" name="CuadroTexto 11">
            <a:extLst>
              <a:ext uri="{FF2B5EF4-FFF2-40B4-BE49-F238E27FC236}">
                <a16:creationId xmlns:a16="http://schemas.microsoft.com/office/drawing/2014/main" id="{D5EECA77-756C-32F6-6362-9A5172D4CBD4}"/>
              </a:ext>
            </a:extLst>
          </p:cNvPr>
          <p:cNvSpPr txBox="1"/>
          <p:nvPr/>
        </p:nvSpPr>
        <p:spPr>
          <a:xfrm>
            <a:off x="7126213" y="1605215"/>
            <a:ext cx="2793627" cy="1384995"/>
          </a:xfrm>
          <a:prstGeom prst="rect">
            <a:avLst/>
          </a:prstGeom>
          <a:solidFill>
            <a:srgbClr val="F9F9F9"/>
          </a:solidFill>
          <a:ln w="9525" cap="flat" cmpd="sng" algn="ctr">
            <a:solidFill>
              <a:srgbClr val="EAEAEA"/>
            </a:solidFill>
            <a:prstDash val="solid"/>
          </a:ln>
          <a:effectLst/>
        </p:spPr>
        <p:txBody>
          <a:bodyPr wrap="square" rtlCol="0">
            <a:spAutoFit/>
          </a:bodyPr>
          <a:lstStyle/>
          <a:p>
            <a:pPr marL="72000" marR="0" lvl="0" algn="ctr" defTabSz="914400" eaLnBrk="1" fontAlgn="auto" latinLnBrk="0" hangingPunct="1">
              <a:lnSpc>
                <a:spcPct val="100000"/>
              </a:lnSpc>
              <a:spcBef>
                <a:spcPts val="0"/>
              </a:spcBef>
              <a:spcAft>
                <a:spcPts val="0"/>
              </a:spcAft>
              <a:buClr>
                <a:srgbClr val="000000"/>
              </a:buClr>
              <a:buSzTx/>
              <a:tabLst/>
              <a:defRPr/>
            </a:pPr>
            <a:r>
              <a:rPr kumimoji="0" lang="es-ES"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Automatización:  </a:t>
            </a:r>
          </a:p>
          <a:p>
            <a:pPr marL="72000" marR="0" lvl="0" algn="ctr" defTabSz="914400" eaLnBrk="1" fontAlgn="auto" latinLnBrk="0" hangingPunct="1">
              <a:lnSpc>
                <a:spcPct val="100000"/>
              </a:lnSpc>
              <a:spcBef>
                <a:spcPts val="0"/>
              </a:spcBef>
              <a:spcAft>
                <a:spcPts val="0"/>
              </a:spcAft>
              <a:buClr>
                <a:srgbClr val="000000"/>
              </a:buClr>
              <a:buSzTx/>
              <a:tabLst/>
              <a:defRPr/>
            </a:pPr>
            <a:r>
              <a:rPr kumimoji="0" lang="es-ES" sz="1200"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La aplicación maneja la mayoría de las interacciones.</a:t>
            </a:r>
          </a:p>
          <a:p>
            <a:pPr marL="72000" marR="0" lvl="0" algn="ctr" defTabSz="914400" eaLnBrk="1" fontAlgn="auto" latinLnBrk="0" hangingPunct="1">
              <a:lnSpc>
                <a:spcPct val="100000"/>
              </a:lnSpc>
              <a:spcBef>
                <a:spcPts val="0"/>
              </a:spcBef>
              <a:spcAft>
                <a:spcPts val="0"/>
              </a:spcAft>
              <a:buClr>
                <a:srgbClr val="000000"/>
              </a:buClr>
              <a:buSzTx/>
              <a:tabLst/>
              <a:defRPr/>
            </a:pPr>
            <a:endParaRPr kumimoji="0" lang="es-ES"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endParaRPr>
          </a:p>
          <a:p>
            <a:pPr marL="72000" marR="0" lvl="0" algn="ctr" defTabSz="914400" eaLnBrk="1" fontAlgn="auto" latinLnBrk="0" hangingPunct="1">
              <a:lnSpc>
                <a:spcPct val="100000"/>
              </a:lnSpc>
              <a:spcBef>
                <a:spcPts val="0"/>
              </a:spcBef>
              <a:spcAft>
                <a:spcPts val="0"/>
              </a:spcAft>
              <a:buClr>
                <a:srgbClr val="000000"/>
              </a:buClr>
              <a:buSzTx/>
              <a:tabLst/>
              <a:defRPr/>
            </a:pPr>
            <a:r>
              <a:rPr kumimoji="0" lang="es-ES" sz="1200" b="1"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Soporte al cliente: </a:t>
            </a:r>
          </a:p>
          <a:p>
            <a:pPr marL="72000" marR="0" lvl="0" algn="ctr" defTabSz="914400" eaLnBrk="1" fontAlgn="auto" latinLnBrk="0" hangingPunct="1">
              <a:lnSpc>
                <a:spcPct val="100000"/>
              </a:lnSpc>
              <a:spcBef>
                <a:spcPts val="0"/>
              </a:spcBef>
              <a:spcAft>
                <a:spcPts val="0"/>
              </a:spcAft>
              <a:buClr>
                <a:srgbClr val="000000"/>
              </a:buClr>
              <a:buSzTx/>
              <a:tabLst/>
              <a:defRPr/>
            </a:pPr>
            <a:r>
              <a:rPr kumimoji="0" lang="es-ES" sz="1200" i="0" u="none" strike="noStrike" kern="0" cap="none" spc="0" normalizeH="0" baseline="0" noProof="0" dirty="0">
                <a:ln>
                  <a:noFill/>
                </a:ln>
                <a:solidFill>
                  <a:srgbClr val="4C4C4B"/>
                </a:solidFill>
                <a:effectLst/>
                <a:uLnTx/>
                <a:uFillTx/>
                <a:latin typeface="+mj-lt"/>
                <a:ea typeface="Open Sans" pitchFamily="2" charset="0"/>
                <a:cs typeface="Open Sans" pitchFamily="2" charset="0"/>
                <a:sym typeface="Arial"/>
              </a:rPr>
              <a:t>Resolución de problemas y atención al cliente.</a:t>
            </a:r>
          </a:p>
        </p:txBody>
      </p:sp>
    </p:spTree>
    <p:custDataLst>
      <p:tags r:id="rId1"/>
    </p:custDataLst>
    <p:extLst>
      <p:ext uri="{BB962C8B-B14F-4D97-AF65-F5344CB8AC3E}">
        <p14:creationId xmlns:p14="http://schemas.microsoft.com/office/powerpoint/2010/main" val="3005054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468862" y="810380"/>
            <a:ext cx="7961906" cy="630942"/>
          </a:xfrm>
          <a:prstGeom prst="rect">
            <a:avLst/>
          </a:prstGeom>
          <a:noFill/>
        </p:spPr>
        <p:txBody>
          <a:bodyPr wrap="square" lIns="91440" tIns="45720" rIns="91440" bIns="45720" rtlCol="0" anchor="t">
            <a:spAutoFit/>
          </a:bodyPr>
          <a:lstStyle/>
          <a:p>
            <a:pPr>
              <a:lnSpc>
                <a:spcPts val="4200"/>
              </a:lnSpc>
            </a:pPr>
            <a:r>
              <a:rPr lang="es-ES" sz="4000" b="1" spc="-100" dirty="0">
                <a:solidFill>
                  <a:srgbClr val="4C4C4B"/>
                </a:solidFill>
              </a:rPr>
              <a:t>Otros </a:t>
            </a:r>
            <a:r>
              <a:rPr lang="es-ES" sz="3600" b="1" spc="-100" dirty="0">
                <a:solidFill>
                  <a:srgbClr val="4C4C4B"/>
                </a:solidFill>
              </a:rPr>
              <a:t>ejemplos</a:t>
            </a:r>
            <a:endParaRPr lang="es-CL" sz="3600" b="1" spc="-100" dirty="0">
              <a:solidFill>
                <a:srgbClr val="4C4C4B"/>
              </a:solidFill>
            </a:endParaRPr>
          </a:p>
        </p:txBody>
      </p:sp>
      <p:sp>
        <p:nvSpPr>
          <p:cNvPr id="11" name="Rectángulo: esquinas redondeadas 10">
            <a:extLst>
              <a:ext uri="{FF2B5EF4-FFF2-40B4-BE49-F238E27FC236}">
                <a16:creationId xmlns:a16="http://schemas.microsoft.com/office/drawing/2014/main" id="{928FB8CC-959C-E7E1-EE7A-39ABFAFD6C55}"/>
              </a:ext>
            </a:extLst>
          </p:cNvPr>
          <p:cNvSpPr/>
          <p:nvPr/>
        </p:nvSpPr>
        <p:spPr>
          <a:xfrm>
            <a:off x="1228725" y="2168074"/>
            <a:ext cx="4371976" cy="2521852"/>
          </a:xfrm>
          <a:prstGeom prst="rect">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s-ES" dirty="0">
              <a:solidFill>
                <a:schemeClr val="bg1"/>
              </a:solidFill>
              <a:latin typeface="+mj-lt"/>
            </a:endParaRPr>
          </a:p>
        </p:txBody>
      </p:sp>
      <p:pic>
        <p:nvPicPr>
          <p:cNvPr id="4" name="Elementos multimedia en línea 3" title="Modelo CANVAS - ejemplo Tiendas de Conveniencia - Explicado para principiantes!">
            <a:hlinkClick r:id="" action="ppaction://media"/>
            <a:extLst>
              <a:ext uri="{FF2B5EF4-FFF2-40B4-BE49-F238E27FC236}">
                <a16:creationId xmlns:a16="http://schemas.microsoft.com/office/drawing/2014/main" id="{80D835A2-FC10-201C-B928-51ED11EA1620}"/>
              </a:ext>
            </a:extLst>
          </p:cNvPr>
          <p:cNvPicPr>
            <a:picLocks noRot="1" noChangeAspect="1"/>
          </p:cNvPicPr>
          <p:nvPr>
            <a:videoFile r:link="rId2"/>
          </p:nvPr>
        </p:nvPicPr>
        <p:blipFill>
          <a:blip r:embed="rId6"/>
          <a:stretch>
            <a:fillRect/>
          </a:stretch>
        </p:blipFill>
        <p:spPr>
          <a:xfrm>
            <a:off x="1351735" y="2245444"/>
            <a:ext cx="4120043" cy="2358352"/>
          </a:xfrm>
          <a:prstGeom prst="rect">
            <a:avLst/>
          </a:prstGeom>
        </p:spPr>
      </p:pic>
      <p:sp>
        <p:nvSpPr>
          <p:cNvPr id="7" name="Rectángulo: esquinas redondeadas 6">
            <a:extLst>
              <a:ext uri="{FF2B5EF4-FFF2-40B4-BE49-F238E27FC236}">
                <a16:creationId xmlns:a16="http://schemas.microsoft.com/office/drawing/2014/main" id="{C2D572B3-A423-9760-0A9F-C8485557558C}"/>
              </a:ext>
            </a:extLst>
          </p:cNvPr>
          <p:cNvSpPr/>
          <p:nvPr/>
        </p:nvSpPr>
        <p:spPr>
          <a:xfrm>
            <a:off x="6591299" y="2164899"/>
            <a:ext cx="4371976" cy="2521852"/>
          </a:xfrm>
          <a:prstGeom prst="rect">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s-ES" dirty="0">
              <a:solidFill>
                <a:schemeClr val="bg1"/>
              </a:solidFill>
              <a:latin typeface="+mj-lt"/>
            </a:endParaRPr>
          </a:p>
        </p:txBody>
      </p:sp>
      <p:pic>
        <p:nvPicPr>
          <p:cNvPr id="6" name="Elementos multimedia en línea 5" title="Modelo de negocio UBER explicado en CANVAS">
            <a:hlinkClick r:id="" action="ppaction://media"/>
            <a:extLst>
              <a:ext uri="{FF2B5EF4-FFF2-40B4-BE49-F238E27FC236}">
                <a16:creationId xmlns:a16="http://schemas.microsoft.com/office/drawing/2014/main" id="{D766FF7B-90BC-9A83-6C68-02DD0940D5E0}"/>
              </a:ext>
            </a:extLst>
          </p:cNvPr>
          <p:cNvPicPr>
            <a:picLocks noRot="1" noChangeAspect="1"/>
          </p:cNvPicPr>
          <p:nvPr>
            <a:videoFile r:link="rId3"/>
          </p:nvPr>
        </p:nvPicPr>
        <p:blipFill>
          <a:blip r:embed="rId7"/>
          <a:stretch>
            <a:fillRect/>
          </a:stretch>
        </p:blipFill>
        <p:spPr>
          <a:xfrm>
            <a:off x="6725840" y="2280478"/>
            <a:ext cx="4135081" cy="2255659"/>
          </a:xfrm>
          <a:prstGeom prst="rect">
            <a:avLst/>
          </a:prstGeom>
        </p:spPr>
      </p:pic>
    </p:spTree>
    <p:custDataLst>
      <p:tags r:id="rId1"/>
    </p:custDataLst>
    <p:extLst>
      <p:ext uri="{BB962C8B-B14F-4D97-AF65-F5344CB8AC3E}">
        <p14:creationId xmlns:p14="http://schemas.microsoft.com/office/powerpoint/2010/main" val="176250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cono&#10;&#10;Descripción generada automáticamente">
            <a:extLst>
              <a:ext uri="{FF2B5EF4-FFF2-40B4-BE49-F238E27FC236}">
                <a16:creationId xmlns:a16="http://schemas.microsoft.com/office/drawing/2014/main" id="{509C32DE-3BE0-2801-A5C0-A6C28A0BD9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3414" y="534275"/>
            <a:ext cx="6060966" cy="6060966"/>
          </a:xfrm>
          <a:prstGeom prst="rect">
            <a:avLst/>
          </a:prstGeom>
        </p:spPr>
      </p:pic>
    </p:spTree>
    <p:custDataLst>
      <p:tags r:id="rId1"/>
    </p:custDataLst>
    <p:extLst>
      <p:ext uri="{BB962C8B-B14F-4D97-AF65-F5344CB8AC3E}">
        <p14:creationId xmlns:p14="http://schemas.microsoft.com/office/powerpoint/2010/main" val="1970397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Imagen 21" descr="Dibujo de ingeniería&#10;&#10;Descripción generada automáticamente">
            <a:extLst>
              <a:ext uri="{FF2B5EF4-FFF2-40B4-BE49-F238E27FC236}">
                <a16:creationId xmlns:a16="http://schemas.microsoft.com/office/drawing/2014/main" id="{BC7CADB2-074F-1E35-825C-664FB3B88526}"/>
              </a:ext>
            </a:extLst>
          </p:cNvPr>
          <p:cNvPicPr>
            <a:picLocks noChangeAspect="1"/>
          </p:cNvPicPr>
          <p:nvPr/>
        </p:nvPicPr>
        <p:blipFill>
          <a:blip r:embed="rId4" cstate="print">
            <a:alphaModFix amt="35000"/>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8" name="Conector recto 7"/>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ACD09EF1-2FBB-11B4-1FE9-B030C57BE25B}"/>
              </a:ext>
            </a:extLst>
          </p:cNvPr>
          <p:cNvSpPr txBox="1"/>
          <p:nvPr/>
        </p:nvSpPr>
        <p:spPr>
          <a:xfrm>
            <a:off x="1182792" y="2736147"/>
            <a:ext cx="9167437" cy="2400657"/>
          </a:xfrm>
          <a:prstGeom prst="rect">
            <a:avLst/>
          </a:prstGeom>
          <a:noFill/>
        </p:spPr>
        <p:txBody>
          <a:bodyPr wrap="square" lIns="91440" tIns="45720" rIns="91440" bIns="45720" anchor="t">
            <a:spAutoFit/>
          </a:bodyPr>
          <a:lstStyle/>
          <a:p>
            <a:r>
              <a:rPr lang="es-ES" sz="4800" kern="1400" spc="-50" dirty="0">
                <a:solidFill>
                  <a:srgbClr val="666666"/>
                </a:solidFill>
                <a:effectLst/>
                <a:latin typeface="Open Sans Extrabold"/>
                <a:ea typeface="Times New Roman" panose="02020603050405020304" pitchFamily="18" charset="0"/>
                <a:cs typeface="Times New Roman"/>
              </a:rPr>
              <a:t>Actividad 1: </a:t>
            </a:r>
            <a:r>
              <a:rPr lang="es-ES" sz="4800" kern="1400" spc="-50" dirty="0">
                <a:solidFill>
                  <a:srgbClr val="666666"/>
                </a:solidFill>
                <a:latin typeface="Open Sans Extrabold"/>
                <a:ea typeface="Times New Roman" panose="02020603050405020304" pitchFamily="18" charset="0"/>
                <a:cs typeface="Times New Roman"/>
              </a:rPr>
              <a:t>         </a:t>
            </a:r>
            <a:r>
              <a:rPr lang="es-ES" sz="3000" kern="1400" spc="-50" dirty="0">
                <a:solidFill>
                  <a:srgbClr val="666666"/>
                </a:solidFill>
                <a:latin typeface="Open Sans Extrabold"/>
                <a:ea typeface="Times New Roman" panose="02020603050405020304" pitchFamily="18" charset="0"/>
                <a:cs typeface="Times New Roman"/>
              </a:rPr>
              <a:t> </a:t>
            </a:r>
            <a:endParaRPr lang="es-ES" sz="3000" kern="1400" spc="-50" dirty="0">
              <a:solidFill>
                <a:srgbClr val="666666"/>
              </a:solidFill>
              <a:latin typeface="Open Sans Extrabold" panose="020B0906030804020204" pitchFamily="34" charset="0"/>
              <a:ea typeface="Open Sans"/>
              <a:cs typeface="Times New Roman" panose="02020603050405020304" pitchFamily="18" charset="0"/>
            </a:endParaRPr>
          </a:p>
          <a:p>
            <a:r>
              <a:rPr lang="es-ES" sz="3600" b="1" spc="75" dirty="0">
                <a:solidFill>
                  <a:srgbClr val="5A5A5A"/>
                </a:solidFill>
                <a:effectLst/>
                <a:latin typeface="Open Sans"/>
                <a:ea typeface="Open Sans"/>
                <a:cs typeface="Open Sans"/>
              </a:rPr>
              <a:t>Presentación Unidad 3</a:t>
            </a:r>
            <a:endParaRPr lang="es-ES" sz="3000" kern="1400" spc="-50">
              <a:solidFill>
                <a:srgbClr val="666666"/>
              </a:solidFill>
              <a:effectLst/>
              <a:latin typeface="Open Sans Extrabold"/>
              <a:ea typeface="Open Sans"/>
              <a:cs typeface="Times New Roman"/>
            </a:endParaRPr>
          </a:p>
          <a:p>
            <a:r>
              <a:rPr lang="es-ES" sz="3000" spc="75" dirty="0">
                <a:solidFill>
                  <a:srgbClr val="4C4C4C"/>
                </a:solidFill>
                <a:latin typeface="Open Sans Light"/>
                <a:ea typeface="Open Sans Light"/>
                <a:cs typeface="Open Sans Light"/>
              </a:rPr>
              <a:t>Tiempo: 45 min.</a:t>
            </a:r>
            <a:endParaRPr lang="es-ES" sz="3000" spc="75" dirty="0">
              <a:solidFill>
                <a:srgbClr val="000000"/>
              </a:solidFill>
              <a:latin typeface="Open Sans Light"/>
              <a:ea typeface="Open Sans Light"/>
              <a:cs typeface="Open Sans Light"/>
            </a:endParaRPr>
          </a:p>
          <a:p>
            <a:endParaRPr lang="es-ES" sz="3600" b="1" spc="75" dirty="0">
              <a:solidFill>
                <a:srgbClr val="5A5A5A"/>
              </a:solidFill>
              <a:latin typeface="Open Sans"/>
              <a:ea typeface="Open Sans"/>
              <a:cs typeface="Open Sans"/>
            </a:endParaRPr>
          </a:p>
        </p:txBody>
      </p:sp>
    </p:spTree>
    <p:custDataLst>
      <p:tags r:id="rId1"/>
    </p:custDataLst>
    <p:extLst>
      <p:ext uri="{BB962C8B-B14F-4D97-AF65-F5344CB8AC3E}">
        <p14:creationId xmlns:p14="http://schemas.microsoft.com/office/powerpoint/2010/main" val="281287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Imagen 15" descr="Dibujo de ingeniería&#10;&#10;Descripción generada automáticamente">
            <a:extLst>
              <a:ext uri="{FF2B5EF4-FFF2-40B4-BE49-F238E27FC236}">
                <a16:creationId xmlns:a16="http://schemas.microsoft.com/office/drawing/2014/main" id="{914D6E7B-A88B-FA5F-3D11-4E05DE87FA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3" name="Conector recto 2">
            <a:extLst>
              <a:ext uri="{FF2B5EF4-FFF2-40B4-BE49-F238E27FC236}">
                <a16:creationId xmlns:a16="http://schemas.microsoft.com/office/drawing/2014/main" id="{92D0F1E1-AF25-4814-BB6F-204166555A3B}"/>
              </a:ext>
            </a:extLst>
          </p:cNvPr>
          <p:cNvCxnSpPr/>
          <p:nvPr/>
        </p:nvCxnSpPr>
        <p:spPr>
          <a:xfrm>
            <a:off x="6276109" y="1505435"/>
            <a:ext cx="0" cy="3796145"/>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38E3D49A-7E02-484F-9F03-55C5E6A11822}"/>
              </a:ext>
            </a:extLst>
          </p:cNvPr>
          <p:cNvSpPr txBox="1"/>
          <p:nvPr/>
        </p:nvSpPr>
        <p:spPr>
          <a:xfrm>
            <a:off x="6733923" y="2656928"/>
            <a:ext cx="4649420" cy="3046988"/>
          </a:xfrm>
          <a:prstGeom prst="rect">
            <a:avLst/>
          </a:prstGeom>
          <a:noFill/>
        </p:spPr>
        <p:txBody>
          <a:bodyPr wrap="square">
            <a:spAutoFit/>
          </a:bodyPr>
          <a:lstStyle/>
          <a:p>
            <a:r>
              <a:rPr lang="es-CL" sz="2400" b="1" dirty="0">
                <a:solidFill>
                  <a:schemeClr val="bg2">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¡Felicidades, has finalizado el recurso!</a:t>
            </a:r>
          </a:p>
          <a:p>
            <a:r>
              <a:rPr lang="es-CL" dirty="0">
                <a:solidFill>
                  <a:schemeClr val="bg2">
                    <a:lumMod val="50000"/>
                  </a:schemeClr>
                </a:solidFill>
                <a:latin typeface="+mj-lt"/>
              </a:rPr>
              <a:t>Te sugerimos continuar revisando en el aula los demás recursos y actividades de la asignatura. </a:t>
            </a:r>
          </a:p>
          <a:p>
            <a:endParaRPr lang="es-CL" b="1" dirty="0">
              <a:solidFill>
                <a:schemeClr val="bg2">
                  <a:lumMod val="50000"/>
                </a:schemeClr>
              </a:solidFill>
              <a:latin typeface="Myriad Pro" panose="020B0503030403020204" pitchFamily="34" charset="0"/>
            </a:endParaRPr>
          </a:p>
          <a:p>
            <a:endParaRPr lang="es-CL" b="1" dirty="0">
              <a:solidFill>
                <a:schemeClr val="bg2">
                  <a:lumMod val="50000"/>
                </a:schemeClr>
              </a:solidFill>
              <a:latin typeface="Myriad Pro" panose="020B0503030403020204" pitchFamily="34" charset="0"/>
            </a:endParaRPr>
          </a:p>
          <a:p>
            <a:r>
              <a:rPr lang="es-CL" b="1" dirty="0">
                <a:solidFill>
                  <a:schemeClr val="bg2">
                    <a:lumMod val="50000"/>
                  </a:schemeClr>
                </a:solidFill>
              </a:rPr>
              <a:t>¿Qué hacer en caso de dudas? </a:t>
            </a:r>
          </a:p>
          <a:p>
            <a:r>
              <a:rPr lang="es-CL" sz="1800" dirty="0">
                <a:solidFill>
                  <a:schemeClr val="bg2">
                    <a:lumMod val="50000"/>
                  </a:schemeClr>
                </a:solidFill>
                <a:latin typeface="+mj-lt"/>
              </a:rPr>
              <a:t>Contacta a tu docente a través del correo u otro de los medios disponibles en el aula. </a:t>
            </a:r>
          </a:p>
        </p:txBody>
      </p:sp>
      <p:pic>
        <p:nvPicPr>
          <p:cNvPr id="6" name="Gráfico 5">
            <a:extLst>
              <a:ext uri="{FF2B5EF4-FFF2-40B4-BE49-F238E27FC236}">
                <a16:creationId xmlns:a16="http://schemas.microsoft.com/office/drawing/2014/main" id="{10408756-BE81-4C77-A801-0A788C2EAF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8046" y="1059725"/>
            <a:ext cx="1858148" cy="1308170"/>
          </a:xfrm>
          <a:prstGeom prst="rect">
            <a:avLst/>
          </a:prstGeom>
        </p:spPr>
      </p:pic>
    </p:spTree>
    <p:custDataLst>
      <p:tags r:id="rId1"/>
    </p:custDataLst>
    <p:extLst>
      <p:ext uri="{BB962C8B-B14F-4D97-AF65-F5344CB8AC3E}">
        <p14:creationId xmlns:p14="http://schemas.microsoft.com/office/powerpoint/2010/main" val="984171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Imagen 21" descr="Dibujo de ingeniería&#10;&#10;Descripción generada automáticamente">
            <a:extLst>
              <a:ext uri="{FF2B5EF4-FFF2-40B4-BE49-F238E27FC236}">
                <a16:creationId xmlns:a16="http://schemas.microsoft.com/office/drawing/2014/main" id="{BC7CADB2-074F-1E35-825C-664FB3B88526}"/>
              </a:ext>
            </a:extLst>
          </p:cNvPr>
          <p:cNvPicPr>
            <a:picLocks noChangeAspect="1"/>
          </p:cNvPicPr>
          <p:nvPr/>
        </p:nvPicPr>
        <p:blipFill>
          <a:blip r:embed="rId4" cstate="print">
            <a:alphaModFix amt="36000"/>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8" name="Conector recto 7"/>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ACD09EF1-2FBB-11B4-1FE9-B030C57BE25B}"/>
              </a:ext>
            </a:extLst>
          </p:cNvPr>
          <p:cNvSpPr txBox="1"/>
          <p:nvPr/>
        </p:nvSpPr>
        <p:spPr>
          <a:xfrm>
            <a:off x="1182792" y="2736147"/>
            <a:ext cx="9167437" cy="2400657"/>
          </a:xfrm>
          <a:prstGeom prst="rect">
            <a:avLst/>
          </a:prstGeom>
          <a:noFill/>
        </p:spPr>
        <p:txBody>
          <a:bodyPr wrap="square" lIns="91440" tIns="45720" rIns="91440" bIns="45720" anchor="t">
            <a:spAutoFit/>
          </a:bodyPr>
          <a:lstStyle/>
          <a:p>
            <a:r>
              <a:rPr lang="es-ES" sz="4800" kern="1400" spc="-50" dirty="0">
                <a:solidFill>
                  <a:srgbClr val="666666"/>
                </a:solidFill>
                <a:effectLst/>
                <a:latin typeface="Open Sans Extrabold"/>
                <a:ea typeface="Times New Roman" panose="02020603050405020304" pitchFamily="18" charset="0"/>
                <a:cs typeface="Times New Roman"/>
              </a:rPr>
              <a:t>Actividad 3: </a:t>
            </a:r>
            <a:r>
              <a:rPr lang="es-ES" sz="4800" kern="1400" spc="-50" dirty="0">
                <a:solidFill>
                  <a:srgbClr val="666666"/>
                </a:solidFill>
                <a:latin typeface="Open Sans Extrabold"/>
                <a:ea typeface="Times New Roman" panose="02020603050405020304" pitchFamily="18" charset="0"/>
                <a:cs typeface="Times New Roman"/>
              </a:rPr>
              <a:t>         </a:t>
            </a:r>
            <a:endParaRPr lang="es-ES" sz="3000" kern="1400" spc="-50" dirty="0">
              <a:solidFill>
                <a:srgbClr val="4C4C4C"/>
              </a:solidFill>
              <a:latin typeface="Times New Roman"/>
              <a:ea typeface="Open Sans Light"/>
              <a:cs typeface="Open Sans Light"/>
            </a:endParaRPr>
          </a:p>
          <a:p>
            <a:r>
              <a:rPr lang="es-ES" sz="3600" b="1" spc="75" dirty="0">
                <a:solidFill>
                  <a:srgbClr val="5A5A5A"/>
                </a:solidFill>
                <a:effectLst/>
                <a:ea typeface="Open Sans"/>
                <a:cs typeface="Open Sans"/>
              </a:rPr>
              <a:t>Desarrollo del Modelo de Negocio, Versión </a:t>
            </a:r>
            <a:r>
              <a:rPr lang="es-ES" sz="3600" b="1" spc="75" dirty="0">
                <a:solidFill>
                  <a:srgbClr val="5A5A5A"/>
                </a:solidFill>
                <a:effectLst/>
                <a:ea typeface="Times New Roman" panose="02020603050405020304" pitchFamily="18" charset="0"/>
                <a:cs typeface="Times New Roman"/>
              </a:rPr>
              <a:t>1</a:t>
            </a:r>
            <a:br>
              <a:rPr lang="es-ES" sz="3600" b="1" spc="75" dirty="0">
                <a:solidFill>
                  <a:srgbClr val="5A5A5A"/>
                </a:solidFill>
                <a:ea typeface="Times New Roman" panose="02020603050405020304" pitchFamily="18" charset="0"/>
                <a:cs typeface="Times New Roman"/>
              </a:rPr>
            </a:br>
            <a:r>
              <a:rPr lang="es-ES" sz="3000" spc="75" dirty="0">
                <a:solidFill>
                  <a:srgbClr val="4C4C4C"/>
                </a:solidFill>
                <a:latin typeface="Open Sans Light"/>
                <a:ea typeface="Open Sans Light"/>
                <a:cs typeface="Open Sans Light"/>
              </a:rPr>
              <a:t>Tiempo: 90 min.</a:t>
            </a:r>
            <a:endParaRPr lang="es-ES" sz="3600" b="1" spc="75" dirty="0">
              <a:solidFill>
                <a:srgbClr val="5A5A5A"/>
              </a:solidFill>
              <a:effectLst/>
              <a:ea typeface="Times New Roman" panose="02020603050405020304" pitchFamily="18" charset="0"/>
              <a:cs typeface="Times New Roman"/>
            </a:endParaRPr>
          </a:p>
        </p:txBody>
      </p:sp>
    </p:spTree>
    <p:custDataLst>
      <p:tags r:id="rId1"/>
    </p:custDataLst>
    <p:extLst>
      <p:ext uri="{BB962C8B-B14F-4D97-AF65-F5344CB8AC3E}">
        <p14:creationId xmlns:p14="http://schemas.microsoft.com/office/powerpoint/2010/main" val="493625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477621" y="626449"/>
            <a:ext cx="7961906" cy="630942"/>
          </a:xfrm>
          <a:prstGeom prst="rect">
            <a:avLst/>
          </a:prstGeom>
          <a:noFill/>
        </p:spPr>
        <p:txBody>
          <a:bodyPr wrap="square" rtlCol="0">
            <a:spAutoFit/>
          </a:bodyPr>
          <a:lstStyle/>
          <a:p>
            <a:pPr>
              <a:lnSpc>
                <a:spcPts val="4200"/>
              </a:lnSpc>
            </a:pPr>
            <a:r>
              <a:rPr lang="es-ES" sz="3600" b="1" spc="-100" dirty="0">
                <a:solidFill>
                  <a:srgbClr val="4C4C4B"/>
                </a:solidFill>
              </a:rPr>
              <a:t>Aprendizaje esperado</a:t>
            </a:r>
            <a:endParaRPr lang="es-CL" sz="3600" b="1" spc="-100" dirty="0">
              <a:solidFill>
                <a:srgbClr val="4C4C4B"/>
              </a:solidFill>
            </a:endParaRPr>
          </a:p>
        </p:txBody>
      </p:sp>
      <p:sp>
        <p:nvSpPr>
          <p:cNvPr id="5" name="CuadroTexto 4">
            <a:extLst>
              <a:ext uri="{FF2B5EF4-FFF2-40B4-BE49-F238E27FC236}">
                <a16:creationId xmlns:a16="http://schemas.microsoft.com/office/drawing/2014/main" id="{7DC3E34C-0A80-C12C-6AAF-92E1DFFBFA2B}"/>
              </a:ext>
            </a:extLst>
          </p:cNvPr>
          <p:cNvSpPr txBox="1"/>
          <p:nvPr/>
        </p:nvSpPr>
        <p:spPr>
          <a:xfrm>
            <a:off x="478371" y="3429000"/>
            <a:ext cx="7211164" cy="2862322"/>
          </a:xfrm>
          <a:prstGeom prst="rect">
            <a:avLst/>
          </a:prstGeom>
          <a:noFill/>
        </p:spPr>
        <p:txBody>
          <a:bodyPr wrap="square">
            <a:spAutoFit/>
          </a:bodyPr>
          <a:lstStyle/>
          <a:p>
            <a:pPr marL="285750" indent="-285750" algn="just">
              <a:buFont typeface="Arial" panose="020B0604020202020204" pitchFamily="34" charset="0"/>
              <a:buChar char="•"/>
            </a:pPr>
            <a:r>
              <a:rPr lang="es-ES" dirty="0">
                <a:solidFill>
                  <a:schemeClr val="bg2">
                    <a:lumMod val="50000"/>
                  </a:schemeClr>
                </a:solidFill>
                <a:latin typeface="+mj-lt"/>
              </a:rPr>
              <a:t>En esta oportunidad deberán desarrollar los 9 bloques del lienzo de Canvas. Y deberán hacerlo respondiendo a las preguntas claves de cada bloque.</a:t>
            </a:r>
          </a:p>
          <a:p>
            <a:pPr marL="285750" indent="-285750" algn="just">
              <a:buFont typeface="Arial" panose="020B0604020202020204" pitchFamily="34" charset="0"/>
              <a:buChar char="•"/>
            </a:pPr>
            <a:endParaRPr lang="es-ES" dirty="0">
              <a:solidFill>
                <a:schemeClr val="bg2">
                  <a:lumMod val="50000"/>
                </a:schemeClr>
              </a:solidFill>
              <a:latin typeface="+mj-lt"/>
            </a:endParaRPr>
          </a:p>
          <a:p>
            <a:pPr marL="285750" indent="-285750" algn="just">
              <a:buFont typeface="Arial" panose="020B0604020202020204" pitchFamily="34" charset="0"/>
              <a:buChar char="•"/>
            </a:pPr>
            <a:r>
              <a:rPr lang="es-ES" dirty="0">
                <a:solidFill>
                  <a:schemeClr val="bg2">
                    <a:lumMod val="50000"/>
                  </a:schemeClr>
                </a:solidFill>
                <a:latin typeface="+mj-lt"/>
              </a:rPr>
              <a:t>Adicionalmente, deberán completar en la plantilla, el nombre oficial que tendría tanto su empresa como su producto o servicio desarrollado. </a:t>
            </a:r>
          </a:p>
          <a:p>
            <a:pPr marL="285750" indent="-285750" algn="just">
              <a:buFont typeface="Arial" panose="020B0604020202020204" pitchFamily="34" charset="0"/>
              <a:buChar char="•"/>
            </a:pPr>
            <a:endParaRPr lang="es-ES" dirty="0">
              <a:solidFill>
                <a:schemeClr val="bg2">
                  <a:lumMod val="50000"/>
                </a:schemeClr>
              </a:solidFill>
              <a:latin typeface="+mj-lt"/>
            </a:endParaRPr>
          </a:p>
          <a:p>
            <a:pPr marL="285750" indent="-285750" algn="just">
              <a:buFont typeface="Arial" panose="020B0604020202020204" pitchFamily="34" charset="0"/>
              <a:buChar char="•"/>
            </a:pPr>
            <a:r>
              <a:rPr lang="es-ES" dirty="0">
                <a:solidFill>
                  <a:schemeClr val="bg2">
                    <a:lumMod val="50000"/>
                  </a:schemeClr>
                </a:solidFill>
                <a:latin typeface="+mj-lt"/>
              </a:rPr>
              <a:t>Por último, deberán argumentar por qué su modelo de negocio sería factible, deseable y viable.</a:t>
            </a:r>
          </a:p>
        </p:txBody>
      </p:sp>
      <p:sp>
        <p:nvSpPr>
          <p:cNvPr id="11" name="Rectángulo: esquinas redondeadas 10">
            <a:extLst>
              <a:ext uri="{FF2B5EF4-FFF2-40B4-BE49-F238E27FC236}">
                <a16:creationId xmlns:a16="http://schemas.microsoft.com/office/drawing/2014/main" id="{928FB8CC-959C-E7E1-EE7A-39ABFAFD6C55}"/>
              </a:ext>
            </a:extLst>
          </p:cNvPr>
          <p:cNvSpPr/>
          <p:nvPr/>
        </p:nvSpPr>
        <p:spPr>
          <a:xfrm>
            <a:off x="478371" y="1442844"/>
            <a:ext cx="11163502" cy="967567"/>
          </a:xfrm>
          <a:prstGeom prst="roundRect">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latin typeface="+mj-lt"/>
              </a:rPr>
              <a:t>Organizados en equipos, elaboren el BMC de la idea de solución, que fue el resultado del proceso creativo vivido en la unidad 2.</a:t>
            </a:r>
          </a:p>
        </p:txBody>
      </p:sp>
      <p:pic>
        <p:nvPicPr>
          <p:cNvPr id="8" name="Imagen 7" descr="Una caricatura de una persona&#10;&#10;Descripción generada automáticamente con confianza media">
            <a:extLst>
              <a:ext uri="{FF2B5EF4-FFF2-40B4-BE49-F238E27FC236}">
                <a16:creationId xmlns:a16="http://schemas.microsoft.com/office/drawing/2014/main" id="{81460DDD-6C29-FE87-F204-DBBE1DF4EA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9535" y="2305308"/>
            <a:ext cx="4213665" cy="4213665"/>
          </a:xfrm>
          <a:prstGeom prst="rect">
            <a:avLst/>
          </a:prstGeom>
        </p:spPr>
      </p:pic>
      <p:sp>
        <p:nvSpPr>
          <p:cNvPr id="9" name="Rectángulo: esquinas redondeadas 8">
            <a:extLst>
              <a:ext uri="{FF2B5EF4-FFF2-40B4-BE49-F238E27FC236}">
                <a16:creationId xmlns:a16="http://schemas.microsoft.com/office/drawing/2014/main" id="{94D38550-BE9D-E31E-5B79-794267BE6CE7}"/>
              </a:ext>
            </a:extLst>
          </p:cNvPr>
          <p:cNvSpPr/>
          <p:nvPr/>
        </p:nvSpPr>
        <p:spPr>
          <a:xfrm>
            <a:off x="479527" y="2631148"/>
            <a:ext cx="7211967" cy="472012"/>
          </a:xfrm>
          <a:prstGeom prst="roundRect">
            <a:avLst/>
          </a:prstGeom>
          <a:solidFill>
            <a:srgbClr val="F9D3D2"/>
          </a:solidFill>
          <a:ln>
            <a:solidFill>
              <a:srgbClr val="F9D3D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CL" b="1" dirty="0">
                <a:solidFill>
                  <a:schemeClr val="tx1">
                    <a:lumMod val="95000"/>
                    <a:lumOff val="5000"/>
                  </a:schemeClr>
                </a:solidFill>
              </a:rPr>
              <a:t>Instrucciones</a:t>
            </a:r>
          </a:p>
        </p:txBody>
      </p:sp>
    </p:spTree>
    <p:custDataLst>
      <p:tags r:id="rId1"/>
    </p:custDataLst>
    <p:extLst>
      <p:ext uri="{BB962C8B-B14F-4D97-AF65-F5344CB8AC3E}">
        <p14:creationId xmlns:p14="http://schemas.microsoft.com/office/powerpoint/2010/main" val="681892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5FCBDFC-9DAE-D70D-D9A3-387BAC9319F9}"/>
              </a:ext>
            </a:extLst>
          </p:cNvPr>
          <p:cNvSpPr txBox="1"/>
          <p:nvPr/>
        </p:nvSpPr>
        <p:spPr>
          <a:xfrm>
            <a:off x="2115047" y="698098"/>
            <a:ext cx="7961906" cy="630942"/>
          </a:xfrm>
          <a:prstGeom prst="rect">
            <a:avLst/>
          </a:prstGeom>
          <a:noFill/>
        </p:spPr>
        <p:txBody>
          <a:bodyPr wrap="square" rtlCol="0">
            <a:spAutoFit/>
          </a:bodyPr>
          <a:lstStyle/>
          <a:p>
            <a:pPr algn="ctr">
              <a:lnSpc>
                <a:spcPts val="4200"/>
              </a:lnSpc>
            </a:pPr>
            <a:r>
              <a:rPr lang="es-ES" sz="3600" b="1" spc="-100" dirty="0">
                <a:solidFill>
                  <a:srgbClr val="4C4C4B"/>
                </a:solidFill>
              </a:rPr>
              <a:t>Recurso 3.1 Plantilla de BMC V1</a:t>
            </a:r>
            <a:endParaRPr lang="es-CL" sz="3600" b="1" spc="-100" dirty="0">
              <a:solidFill>
                <a:srgbClr val="4C4C4B"/>
              </a:solidFill>
            </a:endParaRPr>
          </a:p>
        </p:txBody>
      </p:sp>
      <p:pic>
        <p:nvPicPr>
          <p:cNvPr id="4" name="Imagen 3" descr="Gráfico, Gráfico de rectángulos&#10;&#10;Descripción generada automáticamente">
            <a:extLst>
              <a:ext uri="{FF2B5EF4-FFF2-40B4-BE49-F238E27FC236}">
                <a16:creationId xmlns:a16="http://schemas.microsoft.com/office/drawing/2014/main" id="{7C508AA9-1A7E-DF25-AD27-355B5C38F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6524" y="1329040"/>
            <a:ext cx="7498952" cy="5202761"/>
          </a:xfrm>
          <a:prstGeom prst="rect">
            <a:avLst/>
          </a:prstGeom>
        </p:spPr>
      </p:pic>
    </p:spTree>
    <p:custDataLst>
      <p:tags r:id="rId1"/>
    </p:custDataLst>
    <p:extLst>
      <p:ext uri="{BB962C8B-B14F-4D97-AF65-F5344CB8AC3E}">
        <p14:creationId xmlns:p14="http://schemas.microsoft.com/office/powerpoint/2010/main" val="1036288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caricatura de una persona&#10;&#10;Descripción generada automáticamente con confianza media">
            <a:extLst>
              <a:ext uri="{FF2B5EF4-FFF2-40B4-BE49-F238E27FC236}">
                <a16:creationId xmlns:a16="http://schemas.microsoft.com/office/drawing/2014/main" id="{3C8D43EC-33C4-F2AA-84A9-8F0BA4A862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1019" y="-1016"/>
            <a:ext cx="6789962" cy="6816238"/>
          </a:xfrm>
          <a:prstGeom prst="rect">
            <a:avLst/>
          </a:prstGeom>
        </p:spPr>
      </p:pic>
    </p:spTree>
    <p:custDataLst>
      <p:tags r:id="rId1"/>
    </p:custDataLst>
    <p:extLst>
      <p:ext uri="{BB962C8B-B14F-4D97-AF65-F5344CB8AC3E}">
        <p14:creationId xmlns:p14="http://schemas.microsoft.com/office/powerpoint/2010/main" val="4065237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468862" y="602868"/>
            <a:ext cx="7961906" cy="630942"/>
          </a:xfrm>
          <a:prstGeom prst="rect">
            <a:avLst/>
          </a:prstGeom>
          <a:noFill/>
        </p:spPr>
        <p:txBody>
          <a:bodyPr wrap="square" rtlCol="0">
            <a:spAutoFit/>
          </a:bodyPr>
          <a:lstStyle/>
          <a:p>
            <a:pPr>
              <a:lnSpc>
                <a:spcPts val="4200"/>
              </a:lnSpc>
            </a:pPr>
            <a:r>
              <a:rPr lang="es-ES" sz="3600" b="1" spc="-100" dirty="0">
                <a:solidFill>
                  <a:srgbClr val="4C4C4B"/>
                </a:solidFill>
              </a:rPr>
              <a:t>Aprendizaje</a:t>
            </a:r>
            <a:r>
              <a:rPr lang="es-ES" sz="4000" b="1" spc="-100" dirty="0">
                <a:solidFill>
                  <a:srgbClr val="4C4C4B"/>
                </a:solidFill>
              </a:rPr>
              <a:t> esperado</a:t>
            </a:r>
            <a:endParaRPr lang="es-CL" sz="4000" b="1" spc="-100" dirty="0">
              <a:solidFill>
                <a:srgbClr val="4C4C4B"/>
              </a:solidFill>
            </a:endParaRPr>
          </a:p>
        </p:txBody>
      </p:sp>
      <p:sp>
        <p:nvSpPr>
          <p:cNvPr id="3" name="CuadroTexto 2">
            <a:extLst>
              <a:ext uri="{FF2B5EF4-FFF2-40B4-BE49-F238E27FC236}">
                <a16:creationId xmlns:a16="http://schemas.microsoft.com/office/drawing/2014/main" id="{C6626D81-5552-469D-45F3-E005CFFD95BD}"/>
              </a:ext>
            </a:extLst>
          </p:cNvPr>
          <p:cNvSpPr txBox="1"/>
          <p:nvPr/>
        </p:nvSpPr>
        <p:spPr>
          <a:xfrm>
            <a:off x="1367810" y="3060217"/>
            <a:ext cx="5195828" cy="1200329"/>
          </a:xfrm>
          <a:prstGeom prst="rect">
            <a:avLst/>
          </a:prstGeom>
          <a:noFill/>
        </p:spPr>
        <p:txBody>
          <a:bodyPr wrap="square">
            <a:spAutoFit/>
          </a:bodyPr>
          <a:lstStyle/>
          <a:p>
            <a:pPr algn="just"/>
            <a:r>
              <a:rPr lang="es-ES" b="1" dirty="0">
                <a:solidFill>
                  <a:schemeClr val="bg2">
                    <a:lumMod val="50000"/>
                  </a:schemeClr>
                </a:solidFill>
                <a:latin typeface="+mj-lt"/>
              </a:rPr>
              <a:t>Transformar ideas innovadoras </a:t>
            </a:r>
            <a:r>
              <a:rPr lang="es-ES" dirty="0">
                <a:solidFill>
                  <a:schemeClr val="bg2">
                    <a:lumMod val="50000"/>
                  </a:schemeClr>
                </a:solidFill>
                <a:latin typeface="+mj-lt"/>
              </a:rPr>
              <a:t>en </a:t>
            </a:r>
            <a:r>
              <a:rPr lang="es-ES" b="1" dirty="0">
                <a:solidFill>
                  <a:schemeClr val="bg2">
                    <a:lumMod val="50000"/>
                  </a:schemeClr>
                </a:solidFill>
                <a:latin typeface="+mj-lt"/>
              </a:rPr>
              <a:t>propuestas de valor </a:t>
            </a:r>
            <a:r>
              <a:rPr lang="es-ES" dirty="0">
                <a:solidFill>
                  <a:schemeClr val="bg2">
                    <a:lumMod val="50000"/>
                  </a:schemeClr>
                </a:solidFill>
                <a:latin typeface="+mj-lt"/>
              </a:rPr>
              <a:t>concretas y viables, utilizando herramientas como el </a:t>
            </a:r>
            <a:r>
              <a:rPr lang="es-ES" b="1" dirty="0">
                <a:solidFill>
                  <a:schemeClr val="bg2">
                    <a:lumMod val="50000"/>
                  </a:schemeClr>
                </a:solidFill>
                <a:latin typeface="+mj-lt"/>
              </a:rPr>
              <a:t>Business </a:t>
            </a:r>
            <a:r>
              <a:rPr lang="en-US" b="1" dirty="0">
                <a:solidFill>
                  <a:schemeClr val="bg2">
                    <a:lumMod val="50000"/>
                  </a:schemeClr>
                </a:solidFill>
                <a:latin typeface="+mj-lt"/>
              </a:rPr>
              <a:t>Model</a:t>
            </a:r>
            <a:r>
              <a:rPr lang="es-ES" b="1" dirty="0">
                <a:solidFill>
                  <a:schemeClr val="bg2">
                    <a:lumMod val="50000"/>
                  </a:schemeClr>
                </a:solidFill>
                <a:latin typeface="+mj-lt"/>
              </a:rPr>
              <a:t> Canvas (BMC)</a:t>
            </a:r>
            <a:r>
              <a:rPr lang="es-ES" dirty="0">
                <a:solidFill>
                  <a:schemeClr val="bg2">
                    <a:lumMod val="50000"/>
                  </a:schemeClr>
                </a:solidFill>
                <a:latin typeface="+mj-lt"/>
              </a:rPr>
              <a:t>. </a:t>
            </a:r>
          </a:p>
        </p:txBody>
      </p:sp>
      <p:sp>
        <p:nvSpPr>
          <p:cNvPr id="5" name="CuadroTexto 4">
            <a:extLst>
              <a:ext uri="{FF2B5EF4-FFF2-40B4-BE49-F238E27FC236}">
                <a16:creationId xmlns:a16="http://schemas.microsoft.com/office/drawing/2014/main" id="{7DC3E34C-0A80-C12C-6AAF-92E1DFFBFA2B}"/>
              </a:ext>
            </a:extLst>
          </p:cNvPr>
          <p:cNvSpPr txBox="1"/>
          <p:nvPr/>
        </p:nvSpPr>
        <p:spPr>
          <a:xfrm>
            <a:off x="1367810" y="4493591"/>
            <a:ext cx="5195828" cy="1200329"/>
          </a:xfrm>
          <a:prstGeom prst="rect">
            <a:avLst/>
          </a:prstGeom>
          <a:noFill/>
        </p:spPr>
        <p:txBody>
          <a:bodyPr wrap="square">
            <a:spAutoFit/>
          </a:bodyPr>
          <a:lstStyle/>
          <a:p>
            <a:pPr algn="just"/>
            <a:r>
              <a:rPr lang="es-ES" dirty="0">
                <a:solidFill>
                  <a:schemeClr val="bg2">
                    <a:lumMod val="50000"/>
                  </a:schemeClr>
                </a:solidFill>
                <a:latin typeface="+mj-lt"/>
              </a:rPr>
              <a:t>Explorarás </a:t>
            </a:r>
            <a:r>
              <a:rPr lang="es-ES" b="1" dirty="0">
                <a:solidFill>
                  <a:schemeClr val="bg2">
                    <a:lumMod val="50000"/>
                  </a:schemeClr>
                </a:solidFill>
                <a:latin typeface="+mj-lt"/>
              </a:rPr>
              <a:t>métodos de experimentación </a:t>
            </a:r>
            <a:r>
              <a:rPr lang="es-ES" dirty="0">
                <a:solidFill>
                  <a:schemeClr val="bg2">
                    <a:lumMod val="50000"/>
                  </a:schemeClr>
                </a:solidFill>
                <a:latin typeface="+mj-lt"/>
              </a:rPr>
              <a:t>con clientes y usuarios, permitiendo </a:t>
            </a:r>
            <a:r>
              <a:rPr lang="es-ES" b="1" dirty="0">
                <a:solidFill>
                  <a:schemeClr val="bg2">
                    <a:lumMod val="50000"/>
                  </a:schemeClr>
                </a:solidFill>
                <a:latin typeface="+mj-lt"/>
              </a:rPr>
              <a:t>validar hipótesis </a:t>
            </a:r>
            <a:r>
              <a:rPr lang="es-ES" dirty="0">
                <a:solidFill>
                  <a:schemeClr val="bg2">
                    <a:lumMod val="50000"/>
                  </a:schemeClr>
                </a:solidFill>
                <a:latin typeface="+mj-lt"/>
              </a:rPr>
              <a:t>y ajustar el </a:t>
            </a:r>
            <a:r>
              <a:rPr lang="es-ES" b="1" dirty="0">
                <a:solidFill>
                  <a:schemeClr val="bg2">
                    <a:lumMod val="50000"/>
                  </a:schemeClr>
                </a:solidFill>
                <a:latin typeface="+mj-lt"/>
              </a:rPr>
              <a:t>modelo de negocio </a:t>
            </a:r>
            <a:r>
              <a:rPr lang="es-ES" dirty="0">
                <a:solidFill>
                  <a:schemeClr val="bg2">
                    <a:lumMod val="50000"/>
                  </a:schemeClr>
                </a:solidFill>
                <a:latin typeface="+mj-lt"/>
              </a:rPr>
              <a:t>basado en feedback real.</a:t>
            </a:r>
          </a:p>
        </p:txBody>
      </p:sp>
      <p:pic>
        <p:nvPicPr>
          <p:cNvPr id="6" name="Image 1" descr="preencoded.png">
            <a:extLst>
              <a:ext uri="{FF2B5EF4-FFF2-40B4-BE49-F238E27FC236}">
                <a16:creationId xmlns:a16="http://schemas.microsoft.com/office/drawing/2014/main" id="{2FF52C29-60EF-C8C1-C997-16E206BEAD09}"/>
              </a:ext>
            </a:extLst>
          </p:cNvPr>
          <p:cNvPicPr>
            <a:picLocks noChangeAspect="1"/>
          </p:cNvPicPr>
          <p:nvPr/>
        </p:nvPicPr>
        <p:blipFill>
          <a:blip r:embed="rId4"/>
          <a:stretch>
            <a:fillRect/>
          </a:stretch>
        </p:blipFill>
        <p:spPr>
          <a:xfrm>
            <a:off x="478371" y="3133908"/>
            <a:ext cx="739311" cy="1182607"/>
          </a:xfrm>
          <a:prstGeom prst="rect">
            <a:avLst/>
          </a:prstGeom>
        </p:spPr>
      </p:pic>
      <p:pic>
        <p:nvPicPr>
          <p:cNvPr id="7" name="Image 2" descr="preencoded.png">
            <a:extLst>
              <a:ext uri="{FF2B5EF4-FFF2-40B4-BE49-F238E27FC236}">
                <a16:creationId xmlns:a16="http://schemas.microsoft.com/office/drawing/2014/main" id="{9A1EFE2F-A571-24D1-523A-34DFEF117621}"/>
              </a:ext>
            </a:extLst>
          </p:cNvPr>
          <p:cNvPicPr>
            <a:picLocks noChangeAspect="1"/>
          </p:cNvPicPr>
          <p:nvPr/>
        </p:nvPicPr>
        <p:blipFill>
          <a:blip r:embed="rId5"/>
          <a:stretch>
            <a:fillRect/>
          </a:stretch>
        </p:blipFill>
        <p:spPr>
          <a:xfrm>
            <a:off x="468863" y="4566688"/>
            <a:ext cx="739311" cy="1182607"/>
          </a:xfrm>
          <a:prstGeom prst="rect">
            <a:avLst/>
          </a:prstGeom>
        </p:spPr>
      </p:pic>
      <p:pic>
        <p:nvPicPr>
          <p:cNvPr id="10" name="Imagen 9" descr="Imagen que contiene Logotipo&#10;&#10;Descripción generada automáticamente">
            <a:extLst>
              <a:ext uri="{FF2B5EF4-FFF2-40B4-BE49-F238E27FC236}">
                <a16:creationId xmlns:a16="http://schemas.microsoft.com/office/drawing/2014/main" id="{F28E523D-2A28-C63F-0268-59A1615DC9B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36775" y="2017962"/>
            <a:ext cx="4223350" cy="4223350"/>
          </a:xfrm>
          <a:prstGeom prst="rect">
            <a:avLst/>
          </a:prstGeom>
        </p:spPr>
      </p:pic>
      <p:sp>
        <p:nvSpPr>
          <p:cNvPr id="11" name="Rectángulo: esquinas redondeadas 10">
            <a:extLst>
              <a:ext uri="{FF2B5EF4-FFF2-40B4-BE49-F238E27FC236}">
                <a16:creationId xmlns:a16="http://schemas.microsoft.com/office/drawing/2014/main" id="{928FB8CC-959C-E7E1-EE7A-39ABFAFD6C55}"/>
              </a:ext>
            </a:extLst>
          </p:cNvPr>
          <p:cNvSpPr/>
          <p:nvPr/>
        </p:nvSpPr>
        <p:spPr>
          <a:xfrm>
            <a:off x="478371" y="1371601"/>
            <a:ext cx="10641104" cy="933708"/>
          </a:xfrm>
          <a:prstGeom prst="roundRect">
            <a:avLst>
              <a:gd name="adj" fmla="val 9545"/>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latin typeface="+mj-lt"/>
              </a:rPr>
              <a:t>Aplica un </a:t>
            </a:r>
            <a:r>
              <a:rPr lang="es-ES" b="1" dirty="0">
                <a:solidFill>
                  <a:schemeClr val="bg1"/>
                </a:solidFill>
                <a:latin typeface="+mj-lt"/>
              </a:rPr>
              <a:t>modelo de negocio </a:t>
            </a:r>
            <a:r>
              <a:rPr lang="es-ES" dirty="0">
                <a:solidFill>
                  <a:schemeClr val="bg1"/>
                </a:solidFill>
                <a:latin typeface="+mj-lt"/>
              </a:rPr>
              <a:t>para la solución de problemas, considerando experimentación con clientes o usuarios. </a:t>
            </a:r>
          </a:p>
        </p:txBody>
      </p:sp>
    </p:spTree>
    <p:custDataLst>
      <p:tags r:id="rId1"/>
    </p:custDataLst>
    <p:extLst>
      <p:ext uri="{BB962C8B-B14F-4D97-AF65-F5344CB8AC3E}">
        <p14:creationId xmlns:p14="http://schemas.microsoft.com/office/powerpoint/2010/main" val="79741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D422B51-2D8F-826A-2D4D-CEEF46746DD0}"/>
              </a:ext>
            </a:extLst>
          </p:cNvPr>
          <p:cNvSpPr txBox="1"/>
          <p:nvPr/>
        </p:nvSpPr>
        <p:spPr>
          <a:xfrm>
            <a:off x="875261" y="792201"/>
            <a:ext cx="8654971" cy="630942"/>
          </a:xfrm>
          <a:prstGeom prst="rect">
            <a:avLst/>
          </a:prstGeom>
          <a:noFill/>
        </p:spPr>
        <p:txBody>
          <a:bodyPr wrap="square" rtlCol="0">
            <a:spAutoFit/>
          </a:bodyPr>
          <a:lstStyle/>
          <a:p>
            <a:pPr>
              <a:lnSpc>
                <a:spcPts val="4200"/>
              </a:lnSpc>
            </a:pPr>
            <a:r>
              <a:rPr lang="es-ES" sz="3600" b="1" spc="-100" dirty="0">
                <a:solidFill>
                  <a:srgbClr val="4C4C4B"/>
                </a:solidFill>
              </a:rPr>
              <a:t>Criterios de evaluación</a:t>
            </a:r>
          </a:p>
        </p:txBody>
      </p:sp>
      <p:sp>
        <p:nvSpPr>
          <p:cNvPr id="11" name="CuadroTexto 10">
            <a:extLst>
              <a:ext uri="{FF2B5EF4-FFF2-40B4-BE49-F238E27FC236}">
                <a16:creationId xmlns:a16="http://schemas.microsoft.com/office/drawing/2014/main" id="{2FB2D438-5E36-9E26-1AD7-2851ACE4A755}"/>
              </a:ext>
            </a:extLst>
          </p:cNvPr>
          <p:cNvSpPr txBox="1"/>
          <p:nvPr/>
        </p:nvSpPr>
        <p:spPr>
          <a:xfrm>
            <a:off x="1553301" y="1905401"/>
            <a:ext cx="9382620" cy="3970318"/>
          </a:xfrm>
          <a:prstGeom prst="rect">
            <a:avLst/>
          </a:prstGeom>
          <a:noFill/>
        </p:spPr>
        <p:txBody>
          <a:bodyPr wrap="square">
            <a:spAutoFit/>
          </a:bodyPr>
          <a:lstStyle/>
          <a:p>
            <a:pPr algn="just"/>
            <a:r>
              <a:rPr lang="es-ES" dirty="0">
                <a:solidFill>
                  <a:schemeClr val="bg2">
                    <a:lumMod val="50000"/>
                  </a:schemeClr>
                </a:solidFill>
                <a:latin typeface="+mj-lt"/>
              </a:rPr>
              <a:t>Determina su modelo de negocio basado en la idea de solución innovadora.</a:t>
            </a:r>
          </a:p>
          <a:p>
            <a:pPr algn="just"/>
            <a:endParaRPr lang="es-ES" sz="1200" dirty="0">
              <a:solidFill>
                <a:schemeClr val="bg2">
                  <a:lumMod val="50000"/>
                </a:schemeClr>
              </a:solidFill>
              <a:latin typeface="+mj-lt"/>
            </a:endParaRPr>
          </a:p>
          <a:p>
            <a:pPr algn="just"/>
            <a:endParaRPr lang="es-ES" sz="800" dirty="0">
              <a:solidFill>
                <a:schemeClr val="bg2">
                  <a:lumMod val="50000"/>
                </a:schemeClr>
              </a:solidFill>
              <a:latin typeface="+mj-lt"/>
            </a:endParaRPr>
          </a:p>
          <a:p>
            <a:pPr algn="just"/>
            <a:endParaRPr lang="es-ES" sz="1200" dirty="0">
              <a:solidFill>
                <a:schemeClr val="bg2">
                  <a:lumMod val="50000"/>
                </a:schemeClr>
              </a:solidFill>
              <a:latin typeface="+mj-lt"/>
            </a:endParaRPr>
          </a:p>
          <a:p>
            <a:pPr algn="just"/>
            <a:r>
              <a:rPr lang="es-ES" dirty="0">
                <a:solidFill>
                  <a:schemeClr val="bg2">
                    <a:lumMod val="50000"/>
                  </a:schemeClr>
                </a:solidFill>
                <a:latin typeface="+mj-lt"/>
              </a:rPr>
              <a:t>Selecciona métodos de experimentación con el cliente/usuario, a través del cuestionamiento de los componentes más críticos de su modelo de negocio preliminar. </a:t>
            </a:r>
          </a:p>
          <a:p>
            <a:pPr algn="just"/>
            <a:endParaRPr lang="es-ES" dirty="0">
              <a:solidFill>
                <a:schemeClr val="bg2">
                  <a:lumMod val="50000"/>
                </a:schemeClr>
              </a:solidFill>
              <a:latin typeface="+mj-lt"/>
            </a:endParaRPr>
          </a:p>
          <a:p>
            <a:pPr algn="just"/>
            <a:r>
              <a:rPr lang="es-ES" dirty="0">
                <a:solidFill>
                  <a:schemeClr val="bg2">
                    <a:lumMod val="50000"/>
                  </a:schemeClr>
                </a:solidFill>
                <a:latin typeface="+mj-lt"/>
              </a:rPr>
              <a:t>Desarrolla prototipo y/o instrumentos de validación, considerando el método de experimentación seleccionado.</a:t>
            </a:r>
          </a:p>
          <a:p>
            <a:pPr algn="just"/>
            <a:endParaRPr lang="es-ES" dirty="0">
              <a:solidFill>
                <a:schemeClr val="bg2">
                  <a:lumMod val="50000"/>
                </a:schemeClr>
              </a:solidFill>
              <a:latin typeface="+mj-lt"/>
            </a:endParaRPr>
          </a:p>
          <a:p>
            <a:pPr algn="just"/>
            <a:r>
              <a:rPr lang="es-ES" dirty="0">
                <a:solidFill>
                  <a:schemeClr val="bg2">
                    <a:lumMod val="50000"/>
                  </a:schemeClr>
                </a:solidFill>
                <a:latin typeface="+mj-lt"/>
              </a:rPr>
              <a:t>Realiza la experimentación con el usuario/cliente, a través del uso del prototipo y/o instrumentos diseñados.</a:t>
            </a:r>
          </a:p>
          <a:p>
            <a:pPr algn="just"/>
            <a:endParaRPr lang="es-ES" dirty="0">
              <a:solidFill>
                <a:schemeClr val="bg2">
                  <a:lumMod val="50000"/>
                </a:schemeClr>
              </a:solidFill>
              <a:latin typeface="+mj-lt"/>
            </a:endParaRPr>
          </a:p>
          <a:p>
            <a:pPr algn="just"/>
            <a:r>
              <a:rPr lang="es-ES" dirty="0">
                <a:solidFill>
                  <a:schemeClr val="bg2">
                    <a:lumMod val="50000"/>
                  </a:schemeClr>
                </a:solidFill>
                <a:latin typeface="+mj-lt"/>
              </a:rPr>
              <a:t>Ajusta el modelo de negocio de acuerdo con los resultados de la experimentación con el cliente/usuario.</a:t>
            </a:r>
            <a:endParaRPr lang="es-CL" b="1" dirty="0">
              <a:solidFill>
                <a:schemeClr val="bg2">
                  <a:lumMod val="50000"/>
                </a:schemeClr>
              </a:solidFill>
              <a:latin typeface="Myriad Pro" panose="020B0503030403020204" pitchFamily="34" charset="0"/>
            </a:endParaRPr>
          </a:p>
        </p:txBody>
      </p:sp>
      <p:sp>
        <p:nvSpPr>
          <p:cNvPr id="12" name="Shape 3">
            <a:extLst>
              <a:ext uri="{FF2B5EF4-FFF2-40B4-BE49-F238E27FC236}">
                <a16:creationId xmlns:a16="http://schemas.microsoft.com/office/drawing/2014/main" id="{45B42D09-9A99-4D68-D93E-8372E0D3AB26}"/>
              </a:ext>
            </a:extLst>
          </p:cNvPr>
          <p:cNvSpPr/>
          <p:nvPr/>
        </p:nvSpPr>
        <p:spPr>
          <a:xfrm>
            <a:off x="919686" y="1649068"/>
            <a:ext cx="45719" cy="4205987"/>
          </a:xfrm>
          <a:prstGeom prst="roundRect">
            <a:avLst>
              <a:gd name="adj" fmla="val 367017"/>
            </a:avLst>
          </a:prstGeom>
          <a:solidFill>
            <a:srgbClr val="DFB9B8"/>
          </a:solidFill>
          <a:ln/>
        </p:spPr>
        <p:txBody>
          <a:bodyPr/>
          <a:lstStyle/>
          <a:p>
            <a:endParaRPr lang="es-CL" dirty="0"/>
          </a:p>
        </p:txBody>
      </p:sp>
      <p:sp>
        <p:nvSpPr>
          <p:cNvPr id="13" name="Shape 4">
            <a:extLst>
              <a:ext uri="{FF2B5EF4-FFF2-40B4-BE49-F238E27FC236}">
                <a16:creationId xmlns:a16="http://schemas.microsoft.com/office/drawing/2014/main" id="{07CDA12F-61C7-2616-2F15-EBA444D648E1}"/>
              </a:ext>
            </a:extLst>
          </p:cNvPr>
          <p:cNvSpPr/>
          <p:nvPr/>
        </p:nvSpPr>
        <p:spPr>
          <a:xfrm flipV="1">
            <a:off x="919686" y="2059768"/>
            <a:ext cx="521353" cy="45719"/>
          </a:xfrm>
          <a:prstGeom prst="roundRect">
            <a:avLst>
              <a:gd name="adj" fmla="val 367101"/>
            </a:avLst>
          </a:prstGeom>
          <a:solidFill>
            <a:srgbClr val="DFB9B8"/>
          </a:solidFill>
          <a:ln/>
        </p:spPr>
        <p:txBody>
          <a:bodyPr/>
          <a:lstStyle/>
          <a:p>
            <a:endParaRPr lang="es-CL" dirty="0"/>
          </a:p>
        </p:txBody>
      </p:sp>
      <p:sp>
        <p:nvSpPr>
          <p:cNvPr id="14" name="Shape 5">
            <a:extLst>
              <a:ext uri="{FF2B5EF4-FFF2-40B4-BE49-F238E27FC236}">
                <a16:creationId xmlns:a16="http://schemas.microsoft.com/office/drawing/2014/main" id="{B5973F51-A16D-C653-BB8E-5976CB1E80A5}"/>
              </a:ext>
            </a:extLst>
          </p:cNvPr>
          <p:cNvSpPr/>
          <p:nvPr/>
        </p:nvSpPr>
        <p:spPr>
          <a:xfrm>
            <a:off x="661227" y="1872738"/>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1</a:t>
            </a:r>
            <a:endParaRPr lang="es-CL" b="1" dirty="0">
              <a:solidFill>
                <a:srgbClr val="4C4C4B"/>
              </a:solidFill>
              <a:latin typeface="+mj-lt"/>
            </a:endParaRPr>
          </a:p>
        </p:txBody>
      </p:sp>
      <p:sp>
        <p:nvSpPr>
          <p:cNvPr id="15" name="Shape 4">
            <a:extLst>
              <a:ext uri="{FF2B5EF4-FFF2-40B4-BE49-F238E27FC236}">
                <a16:creationId xmlns:a16="http://schemas.microsoft.com/office/drawing/2014/main" id="{EFA4A962-2E4F-8D91-FB58-9ED455061911}"/>
              </a:ext>
            </a:extLst>
          </p:cNvPr>
          <p:cNvSpPr/>
          <p:nvPr/>
        </p:nvSpPr>
        <p:spPr>
          <a:xfrm flipV="1">
            <a:off x="920535" y="2894131"/>
            <a:ext cx="521353" cy="45719"/>
          </a:xfrm>
          <a:prstGeom prst="roundRect">
            <a:avLst>
              <a:gd name="adj" fmla="val 367101"/>
            </a:avLst>
          </a:prstGeom>
          <a:solidFill>
            <a:srgbClr val="DFB9B8"/>
          </a:solidFill>
          <a:ln/>
        </p:spPr>
        <p:txBody>
          <a:bodyPr/>
          <a:lstStyle/>
          <a:p>
            <a:endParaRPr lang="es-CL" dirty="0"/>
          </a:p>
        </p:txBody>
      </p:sp>
      <p:sp>
        <p:nvSpPr>
          <p:cNvPr id="16" name="Shape 4">
            <a:extLst>
              <a:ext uri="{FF2B5EF4-FFF2-40B4-BE49-F238E27FC236}">
                <a16:creationId xmlns:a16="http://schemas.microsoft.com/office/drawing/2014/main" id="{EBA0A5DC-0666-437A-7C46-7A6802C98786}"/>
              </a:ext>
            </a:extLst>
          </p:cNvPr>
          <p:cNvSpPr/>
          <p:nvPr/>
        </p:nvSpPr>
        <p:spPr>
          <a:xfrm flipV="1">
            <a:off x="915759" y="3699861"/>
            <a:ext cx="521353" cy="45719"/>
          </a:xfrm>
          <a:prstGeom prst="roundRect">
            <a:avLst>
              <a:gd name="adj" fmla="val 367101"/>
            </a:avLst>
          </a:prstGeom>
          <a:solidFill>
            <a:srgbClr val="DFB9B8"/>
          </a:solidFill>
          <a:ln/>
        </p:spPr>
        <p:txBody>
          <a:bodyPr/>
          <a:lstStyle/>
          <a:p>
            <a:endParaRPr lang="es-CL" dirty="0"/>
          </a:p>
        </p:txBody>
      </p:sp>
      <p:sp>
        <p:nvSpPr>
          <p:cNvPr id="17" name="Shape 4">
            <a:extLst>
              <a:ext uri="{FF2B5EF4-FFF2-40B4-BE49-F238E27FC236}">
                <a16:creationId xmlns:a16="http://schemas.microsoft.com/office/drawing/2014/main" id="{E6B84A60-E0C5-D918-8B51-1913C70E674F}"/>
              </a:ext>
            </a:extLst>
          </p:cNvPr>
          <p:cNvSpPr/>
          <p:nvPr/>
        </p:nvSpPr>
        <p:spPr>
          <a:xfrm flipV="1">
            <a:off x="915758" y="4446561"/>
            <a:ext cx="521353" cy="45719"/>
          </a:xfrm>
          <a:prstGeom prst="roundRect">
            <a:avLst>
              <a:gd name="adj" fmla="val 367101"/>
            </a:avLst>
          </a:prstGeom>
          <a:solidFill>
            <a:srgbClr val="DFB9B8"/>
          </a:solidFill>
          <a:ln/>
        </p:spPr>
        <p:txBody>
          <a:bodyPr/>
          <a:lstStyle/>
          <a:p>
            <a:endParaRPr lang="es-CL" dirty="0"/>
          </a:p>
        </p:txBody>
      </p:sp>
      <p:sp>
        <p:nvSpPr>
          <p:cNvPr id="18" name="Shape 5">
            <a:extLst>
              <a:ext uri="{FF2B5EF4-FFF2-40B4-BE49-F238E27FC236}">
                <a16:creationId xmlns:a16="http://schemas.microsoft.com/office/drawing/2014/main" id="{9E2FAAAC-21B2-F352-BEC9-79731E34D241}"/>
              </a:ext>
            </a:extLst>
          </p:cNvPr>
          <p:cNvSpPr/>
          <p:nvPr/>
        </p:nvSpPr>
        <p:spPr>
          <a:xfrm>
            <a:off x="681868" y="2685024"/>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2</a:t>
            </a:r>
            <a:endParaRPr lang="es-CL" b="1" dirty="0">
              <a:solidFill>
                <a:srgbClr val="4C4C4B"/>
              </a:solidFill>
              <a:latin typeface="+mj-lt"/>
            </a:endParaRPr>
          </a:p>
        </p:txBody>
      </p:sp>
      <p:sp>
        <p:nvSpPr>
          <p:cNvPr id="19" name="Shape 5">
            <a:extLst>
              <a:ext uri="{FF2B5EF4-FFF2-40B4-BE49-F238E27FC236}">
                <a16:creationId xmlns:a16="http://schemas.microsoft.com/office/drawing/2014/main" id="{94CA819C-F22E-9D49-EA64-643FE591E40D}"/>
              </a:ext>
            </a:extLst>
          </p:cNvPr>
          <p:cNvSpPr/>
          <p:nvPr/>
        </p:nvSpPr>
        <p:spPr>
          <a:xfrm>
            <a:off x="681868" y="3489971"/>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3</a:t>
            </a:r>
            <a:endParaRPr lang="es-CL" b="1" dirty="0">
              <a:solidFill>
                <a:srgbClr val="4C4C4B"/>
              </a:solidFill>
              <a:latin typeface="+mj-lt"/>
            </a:endParaRPr>
          </a:p>
        </p:txBody>
      </p:sp>
      <p:sp>
        <p:nvSpPr>
          <p:cNvPr id="20" name="Shape 4">
            <a:extLst>
              <a:ext uri="{FF2B5EF4-FFF2-40B4-BE49-F238E27FC236}">
                <a16:creationId xmlns:a16="http://schemas.microsoft.com/office/drawing/2014/main" id="{5BC08381-7079-7A95-D7F3-3D6B49BD5B63}"/>
              </a:ext>
            </a:extLst>
          </p:cNvPr>
          <p:cNvSpPr/>
          <p:nvPr/>
        </p:nvSpPr>
        <p:spPr>
          <a:xfrm flipV="1">
            <a:off x="943054" y="5289291"/>
            <a:ext cx="521353" cy="45719"/>
          </a:xfrm>
          <a:prstGeom prst="roundRect">
            <a:avLst>
              <a:gd name="adj" fmla="val 367101"/>
            </a:avLst>
          </a:prstGeom>
          <a:solidFill>
            <a:srgbClr val="DFB9B8"/>
          </a:solidFill>
          <a:ln/>
        </p:spPr>
        <p:txBody>
          <a:bodyPr/>
          <a:lstStyle/>
          <a:p>
            <a:endParaRPr lang="es-CL" dirty="0"/>
          </a:p>
        </p:txBody>
      </p:sp>
      <p:sp>
        <p:nvSpPr>
          <p:cNvPr id="21" name="Shape 5">
            <a:extLst>
              <a:ext uri="{FF2B5EF4-FFF2-40B4-BE49-F238E27FC236}">
                <a16:creationId xmlns:a16="http://schemas.microsoft.com/office/drawing/2014/main" id="{15E4B97D-46AC-CAD7-368A-5772D411D736}"/>
              </a:ext>
            </a:extLst>
          </p:cNvPr>
          <p:cNvSpPr/>
          <p:nvPr/>
        </p:nvSpPr>
        <p:spPr>
          <a:xfrm>
            <a:off x="655082" y="4284686"/>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4</a:t>
            </a:r>
            <a:endParaRPr lang="es-CL" b="1" dirty="0">
              <a:solidFill>
                <a:srgbClr val="4C4C4B"/>
              </a:solidFill>
              <a:latin typeface="+mj-lt"/>
            </a:endParaRPr>
          </a:p>
        </p:txBody>
      </p:sp>
      <p:sp>
        <p:nvSpPr>
          <p:cNvPr id="22" name="Shape 5">
            <a:extLst>
              <a:ext uri="{FF2B5EF4-FFF2-40B4-BE49-F238E27FC236}">
                <a16:creationId xmlns:a16="http://schemas.microsoft.com/office/drawing/2014/main" id="{E7BAB522-8E7C-E741-B3D8-39F62F93F7D3}"/>
              </a:ext>
            </a:extLst>
          </p:cNvPr>
          <p:cNvSpPr/>
          <p:nvPr/>
        </p:nvSpPr>
        <p:spPr>
          <a:xfrm>
            <a:off x="655082" y="5079401"/>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5</a:t>
            </a:r>
            <a:endParaRPr lang="es-CL" b="1" dirty="0">
              <a:solidFill>
                <a:srgbClr val="4C4C4B"/>
              </a:solidFill>
              <a:latin typeface="+mj-lt"/>
            </a:endParaRPr>
          </a:p>
        </p:txBody>
      </p:sp>
    </p:spTree>
    <p:custDataLst>
      <p:tags r:id="rId1"/>
    </p:custDataLst>
    <p:extLst>
      <p:ext uri="{BB962C8B-B14F-4D97-AF65-F5344CB8AC3E}">
        <p14:creationId xmlns:p14="http://schemas.microsoft.com/office/powerpoint/2010/main" val="827216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D422B51-2D8F-826A-2D4D-CEEF46746DD0}"/>
              </a:ext>
            </a:extLst>
          </p:cNvPr>
          <p:cNvSpPr txBox="1"/>
          <p:nvPr/>
        </p:nvSpPr>
        <p:spPr>
          <a:xfrm>
            <a:off x="1486383" y="967387"/>
            <a:ext cx="9219234" cy="630942"/>
          </a:xfrm>
          <a:prstGeom prst="rect">
            <a:avLst/>
          </a:prstGeom>
          <a:noFill/>
        </p:spPr>
        <p:txBody>
          <a:bodyPr wrap="square" rtlCol="0">
            <a:spAutoFit/>
          </a:bodyPr>
          <a:lstStyle/>
          <a:p>
            <a:pPr>
              <a:lnSpc>
                <a:spcPts val="4200"/>
              </a:lnSpc>
            </a:pPr>
            <a:r>
              <a:rPr lang="es-ES" sz="4000" b="1" spc="-100" dirty="0">
                <a:solidFill>
                  <a:srgbClr val="4C4C4B"/>
                </a:solidFill>
              </a:rPr>
              <a:t>Diagrama de procesos de la Unidad 3</a:t>
            </a:r>
            <a:endParaRPr lang="es-CL" sz="4000" b="1" spc="-100" dirty="0">
              <a:solidFill>
                <a:srgbClr val="4C4C4B"/>
              </a:solidFill>
            </a:endParaRPr>
          </a:p>
        </p:txBody>
      </p:sp>
      <p:graphicFrame>
        <p:nvGraphicFramePr>
          <p:cNvPr id="5" name="Diagrama 4">
            <a:extLst>
              <a:ext uri="{FF2B5EF4-FFF2-40B4-BE49-F238E27FC236}">
                <a16:creationId xmlns:a16="http://schemas.microsoft.com/office/drawing/2014/main" id="{62268398-3482-30A2-30EB-9913144E33E8}"/>
              </a:ext>
            </a:extLst>
          </p:cNvPr>
          <p:cNvGraphicFramePr/>
          <p:nvPr>
            <p:extLst>
              <p:ext uri="{D42A27DB-BD31-4B8C-83A1-F6EECF244321}">
                <p14:modId xmlns:p14="http://schemas.microsoft.com/office/powerpoint/2010/main" val="3226345113"/>
              </p:ext>
            </p:extLst>
          </p:nvPr>
        </p:nvGraphicFramePr>
        <p:xfrm>
          <a:off x="637339" y="1598329"/>
          <a:ext cx="10917322" cy="48268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2064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634C413-01E2-1373-5F32-126E9DAFA55D}"/>
              </a:ext>
            </a:extLst>
          </p:cNvPr>
          <p:cNvSpPr txBox="1"/>
          <p:nvPr/>
        </p:nvSpPr>
        <p:spPr>
          <a:xfrm>
            <a:off x="875261" y="672405"/>
            <a:ext cx="8654971" cy="630942"/>
          </a:xfrm>
          <a:prstGeom prst="rect">
            <a:avLst/>
          </a:prstGeom>
          <a:noFill/>
        </p:spPr>
        <p:txBody>
          <a:bodyPr wrap="square" rtlCol="0">
            <a:spAutoFit/>
          </a:bodyPr>
          <a:lstStyle/>
          <a:p>
            <a:pPr>
              <a:lnSpc>
                <a:spcPts val="4200"/>
              </a:lnSpc>
            </a:pPr>
            <a:r>
              <a:rPr lang="es-ES" sz="3600" b="1" spc="-100" dirty="0">
                <a:solidFill>
                  <a:srgbClr val="4C4C4B"/>
                </a:solidFill>
              </a:rPr>
              <a:t>Evaluación Sumativa 3</a:t>
            </a:r>
          </a:p>
        </p:txBody>
      </p:sp>
      <p:sp>
        <p:nvSpPr>
          <p:cNvPr id="7" name="Rectángulo: esquinas redondeadas 6">
            <a:extLst>
              <a:ext uri="{FF2B5EF4-FFF2-40B4-BE49-F238E27FC236}">
                <a16:creationId xmlns:a16="http://schemas.microsoft.com/office/drawing/2014/main" id="{3297350F-7150-CF0B-9F75-793E1CA5CEBC}"/>
              </a:ext>
            </a:extLst>
          </p:cNvPr>
          <p:cNvSpPr/>
          <p:nvPr/>
        </p:nvSpPr>
        <p:spPr>
          <a:xfrm>
            <a:off x="916487" y="1455785"/>
            <a:ext cx="10641104" cy="936686"/>
          </a:xfrm>
          <a:prstGeom prst="roundRect">
            <a:avLst>
              <a:gd name="adj" fmla="val 5130"/>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latin typeface="+mj-lt"/>
              </a:rPr>
              <a:t>Deberán realizar una presentación que dé cuenta del proceso desarrollado a lo largo de la unidad. Esta debe considerar la siguiente estructura. </a:t>
            </a:r>
          </a:p>
        </p:txBody>
      </p:sp>
      <p:sp>
        <p:nvSpPr>
          <p:cNvPr id="12" name="Shape 5">
            <a:extLst>
              <a:ext uri="{FF2B5EF4-FFF2-40B4-BE49-F238E27FC236}">
                <a16:creationId xmlns:a16="http://schemas.microsoft.com/office/drawing/2014/main" id="{4652D84A-28AD-F9E5-AA8D-A490D1CD9F90}"/>
              </a:ext>
            </a:extLst>
          </p:cNvPr>
          <p:cNvSpPr/>
          <p:nvPr/>
        </p:nvSpPr>
        <p:spPr>
          <a:xfrm>
            <a:off x="1103206" y="2650247"/>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1</a:t>
            </a:r>
            <a:endParaRPr lang="es-CL" b="1" dirty="0">
              <a:solidFill>
                <a:srgbClr val="4C4C4B"/>
              </a:solidFill>
              <a:latin typeface="+mj-lt"/>
            </a:endParaRPr>
          </a:p>
        </p:txBody>
      </p:sp>
      <p:sp>
        <p:nvSpPr>
          <p:cNvPr id="13" name="CuadroTexto 12">
            <a:extLst>
              <a:ext uri="{FF2B5EF4-FFF2-40B4-BE49-F238E27FC236}">
                <a16:creationId xmlns:a16="http://schemas.microsoft.com/office/drawing/2014/main" id="{207A75ED-2C29-1E77-8F24-7CCBFAC66801}"/>
              </a:ext>
            </a:extLst>
          </p:cNvPr>
          <p:cNvSpPr txBox="1"/>
          <p:nvPr/>
        </p:nvSpPr>
        <p:spPr>
          <a:xfrm>
            <a:off x="1718538" y="2627678"/>
            <a:ext cx="5195828" cy="646331"/>
          </a:xfrm>
          <a:prstGeom prst="rect">
            <a:avLst/>
          </a:prstGeom>
          <a:noFill/>
        </p:spPr>
        <p:txBody>
          <a:bodyPr wrap="square">
            <a:spAutoFit/>
          </a:bodyPr>
          <a:lstStyle/>
          <a:p>
            <a:r>
              <a:rPr lang="es-ES" b="1" dirty="0">
                <a:solidFill>
                  <a:schemeClr val="bg2">
                    <a:lumMod val="50000"/>
                  </a:schemeClr>
                </a:solidFill>
                <a:latin typeface="+mj-lt"/>
              </a:rPr>
              <a:t>Contexto inicial:</a:t>
            </a:r>
          </a:p>
          <a:p>
            <a:pPr marL="432000" lvl="1" indent="-288000" algn="just">
              <a:buFont typeface="+mj-lt"/>
              <a:buAutoNum type="alphaLcParenR"/>
            </a:pPr>
            <a:r>
              <a:rPr lang="es-ES" dirty="0">
                <a:solidFill>
                  <a:schemeClr val="bg2">
                    <a:lumMod val="50000"/>
                  </a:schemeClr>
                </a:solidFill>
                <a:latin typeface="+mj-lt"/>
              </a:rPr>
              <a:t>Redefinición del desafío + idea de solución.</a:t>
            </a:r>
          </a:p>
        </p:txBody>
      </p:sp>
      <p:sp>
        <p:nvSpPr>
          <p:cNvPr id="14" name="Shape 5">
            <a:extLst>
              <a:ext uri="{FF2B5EF4-FFF2-40B4-BE49-F238E27FC236}">
                <a16:creationId xmlns:a16="http://schemas.microsoft.com/office/drawing/2014/main" id="{FB707BA9-A3AB-699C-2EC0-0C8AC2F5E7F5}"/>
              </a:ext>
            </a:extLst>
          </p:cNvPr>
          <p:cNvSpPr/>
          <p:nvPr/>
        </p:nvSpPr>
        <p:spPr>
          <a:xfrm>
            <a:off x="1103206" y="3355449"/>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2</a:t>
            </a:r>
            <a:endParaRPr lang="es-CL" b="1" dirty="0">
              <a:solidFill>
                <a:srgbClr val="4C4C4B"/>
              </a:solidFill>
              <a:latin typeface="+mj-lt"/>
            </a:endParaRPr>
          </a:p>
        </p:txBody>
      </p:sp>
      <p:sp>
        <p:nvSpPr>
          <p:cNvPr id="15" name="CuadroTexto 14">
            <a:extLst>
              <a:ext uri="{FF2B5EF4-FFF2-40B4-BE49-F238E27FC236}">
                <a16:creationId xmlns:a16="http://schemas.microsoft.com/office/drawing/2014/main" id="{D18A4597-A825-AB26-F44A-B0397A9E04E5}"/>
              </a:ext>
            </a:extLst>
          </p:cNvPr>
          <p:cNvSpPr txBox="1"/>
          <p:nvPr/>
        </p:nvSpPr>
        <p:spPr>
          <a:xfrm>
            <a:off x="1718538" y="3380673"/>
            <a:ext cx="5709396" cy="369332"/>
          </a:xfrm>
          <a:prstGeom prst="rect">
            <a:avLst/>
          </a:prstGeom>
          <a:noFill/>
        </p:spPr>
        <p:txBody>
          <a:bodyPr wrap="square">
            <a:spAutoFit/>
          </a:bodyPr>
          <a:lstStyle/>
          <a:p>
            <a:pPr algn="just"/>
            <a:r>
              <a:rPr lang="es-ES" b="1" dirty="0">
                <a:solidFill>
                  <a:schemeClr val="bg2">
                    <a:lumMod val="50000"/>
                  </a:schemeClr>
                </a:solidFill>
                <a:latin typeface="+mj-lt"/>
              </a:rPr>
              <a:t>Modelo de negocio </a:t>
            </a:r>
            <a:r>
              <a:rPr lang="es-ES" dirty="0">
                <a:solidFill>
                  <a:schemeClr val="bg2">
                    <a:lumMod val="50000"/>
                  </a:schemeClr>
                </a:solidFill>
                <a:latin typeface="+mj-lt"/>
              </a:rPr>
              <a:t>(3.1 BMC, versión 1).</a:t>
            </a:r>
          </a:p>
        </p:txBody>
      </p:sp>
      <p:sp>
        <p:nvSpPr>
          <p:cNvPr id="16" name="Shape 5">
            <a:extLst>
              <a:ext uri="{FF2B5EF4-FFF2-40B4-BE49-F238E27FC236}">
                <a16:creationId xmlns:a16="http://schemas.microsoft.com/office/drawing/2014/main" id="{B29C9D00-564C-DDB6-385D-8B41E044D580}"/>
              </a:ext>
            </a:extLst>
          </p:cNvPr>
          <p:cNvSpPr/>
          <p:nvPr/>
        </p:nvSpPr>
        <p:spPr>
          <a:xfrm>
            <a:off x="1103206" y="4055173"/>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3</a:t>
            </a:r>
            <a:endParaRPr lang="es-CL" b="1" dirty="0">
              <a:solidFill>
                <a:srgbClr val="4C4C4B"/>
              </a:solidFill>
              <a:latin typeface="+mj-lt"/>
            </a:endParaRPr>
          </a:p>
        </p:txBody>
      </p:sp>
      <p:sp>
        <p:nvSpPr>
          <p:cNvPr id="19" name="CuadroTexto 18">
            <a:extLst>
              <a:ext uri="{FF2B5EF4-FFF2-40B4-BE49-F238E27FC236}">
                <a16:creationId xmlns:a16="http://schemas.microsoft.com/office/drawing/2014/main" id="{8736A419-5639-D202-40F3-E19FF57BE8DE}"/>
              </a:ext>
            </a:extLst>
          </p:cNvPr>
          <p:cNvSpPr txBox="1"/>
          <p:nvPr/>
        </p:nvSpPr>
        <p:spPr>
          <a:xfrm>
            <a:off x="1718538" y="3937364"/>
            <a:ext cx="6460958" cy="923330"/>
          </a:xfrm>
          <a:prstGeom prst="rect">
            <a:avLst/>
          </a:prstGeom>
          <a:noFill/>
        </p:spPr>
        <p:txBody>
          <a:bodyPr wrap="square">
            <a:spAutoFit/>
          </a:bodyPr>
          <a:lstStyle/>
          <a:p>
            <a:pPr algn="just"/>
            <a:r>
              <a:rPr lang="es-ES" b="1" dirty="0">
                <a:solidFill>
                  <a:schemeClr val="bg2">
                    <a:lumMod val="50000"/>
                  </a:schemeClr>
                </a:solidFill>
                <a:latin typeface="+mj-lt"/>
              </a:rPr>
              <a:t>Proceso de experimentación con Clientes/Usuarios.</a:t>
            </a:r>
          </a:p>
          <a:p>
            <a:pPr marL="432000" lvl="1" indent="-288000" algn="just">
              <a:buFont typeface="+mj-lt"/>
              <a:buAutoNum type="alphaLcParenR"/>
            </a:pPr>
            <a:r>
              <a:rPr lang="es-ES" dirty="0">
                <a:solidFill>
                  <a:schemeClr val="bg2">
                    <a:lumMod val="50000"/>
                  </a:schemeClr>
                </a:solidFill>
                <a:latin typeface="+mj-lt"/>
              </a:rPr>
              <a:t>3.2 Modelo de experimentación.</a:t>
            </a:r>
          </a:p>
          <a:p>
            <a:pPr marL="432000" lvl="1" indent="-288000" algn="just">
              <a:buFont typeface="+mj-lt"/>
              <a:buAutoNum type="alphaLcParenR"/>
            </a:pPr>
            <a:r>
              <a:rPr lang="es-ES" dirty="0">
                <a:solidFill>
                  <a:schemeClr val="bg2">
                    <a:lumMod val="50000"/>
                  </a:schemeClr>
                </a:solidFill>
                <a:latin typeface="+mj-lt"/>
              </a:rPr>
              <a:t>3.3 Test Card (incluyendo Resultados e Insights).</a:t>
            </a:r>
          </a:p>
        </p:txBody>
      </p:sp>
      <p:sp>
        <p:nvSpPr>
          <p:cNvPr id="20" name="Shape 5">
            <a:extLst>
              <a:ext uri="{FF2B5EF4-FFF2-40B4-BE49-F238E27FC236}">
                <a16:creationId xmlns:a16="http://schemas.microsoft.com/office/drawing/2014/main" id="{94FD7A98-1EED-EC4E-B1BC-31FA97987594}"/>
              </a:ext>
            </a:extLst>
          </p:cNvPr>
          <p:cNvSpPr/>
          <p:nvPr/>
        </p:nvSpPr>
        <p:spPr>
          <a:xfrm>
            <a:off x="1103206" y="4915934"/>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4</a:t>
            </a:r>
            <a:endParaRPr lang="es-CL" b="1" dirty="0">
              <a:solidFill>
                <a:srgbClr val="4C4C4B"/>
              </a:solidFill>
              <a:latin typeface="+mj-lt"/>
            </a:endParaRPr>
          </a:p>
        </p:txBody>
      </p:sp>
      <p:sp>
        <p:nvSpPr>
          <p:cNvPr id="21" name="CuadroTexto 20">
            <a:extLst>
              <a:ext uri="{FF2B5EF4-FFF2-40B4-BE49-F238E27FC236}">
                <a16:creationId xmlns:a16="http://schemas.microsoft.com/office/drawing/2014/main" id="{FF902159-E79B-71D5-6CE1-940B29BDE015}"/>
              </a:ext>
            </a:extLst>
          </p:cNvPr>
          <p:cNvSpPr txBox="1"/>
          <p:nvPr/>
        </p:nvSpPr>
        <p:spPr>
          <a:xfrm>
            <a:off x="1718538" y="4918236"/>
            <a:ext cx="5609362" cy="646331"/>
          </a:xfrm>
          <a:prstGeom prst="rect">
            <a:avLst/>
          </a:prstGeom>
          <a:noFill/>
        </p:spPr>
        <p:txBody>
          <a:bodyPr wrap="square">
            <a:spAutoFit/>
          </a:bodyPr>
          <a:lstStyle/>
          <a:p>
            <a:pPr algn="just"/>
            <a:r>
              <a:rPr lang="es-ES" b="1" dirty="0">
                <a:solidFill>
                  <a:schemeClr val="bg2">
                    <a:lumMod val="50000"/>
                  </a:schemeClr>
                </a:solidFill>
                <a:latin typeface="+mj-lt"/>
              </a:rPr>
              <a:t>Ajustes del modelo de </a:t>
            </a:r>
            <a:r>
              <a:rPr lang="es-ES" dirty="0">
                <a:solidFill>
                  <a:schemeClr val="bg2">
                    <a:lumMod val="50000"/>
                  </a:schemeClr>
                </a:solidFill>
                <a:latin typeface="+mj-lt"/>
              </a:rPr>
              <a:t>negocio (3.4 BMC, versión 2).</a:t>
            </a:r>
          </a:p>
          <a:p>
            <a:pPr marL="432000" lvl="1" indent="-288000" algn="just">
              <a:buFont typeface="+mj-lt"/>
              <a:buAutoNum type="alphaLcParenR"/>
            </a:pPr>
            <a:r>
              <a:rPr lang="es-ES" dirty="0">
                <a:solidFill>
                  <a:schemeClr val="bg2">
                    <a:lumMod val="50000"/>
                  </a:schemeClr>
                </a:solidFill>
                <a:latin typeface="+mj-lt"/>
              </a:rPr>
              <a:t>Descripción detallada de propuesta de valor.</a:t>
            </a:r>
          </a:p>
        </p:txBody>
      </p:sp>
      <p:sp>
        <p:nvSpPr>
          <p:cNvPr id="22" name="Shape 5">
            <a:extLst>
              <a:ext uri="{FF2B5EF4-FFF2-40B4-BE49-F238E27FC236}">
                <a16:creationId xmlns:a16="http://schemas.microsoft.com/office/drawing/2014/main" id="{2EAB38BE-CD02-F2B4-1ACB-3CCF77DF7F1F}"/>
              </a:ext>
            </a:extLst>
          </p:cNvPr>
          <p:cNvSpPr/>
          <p:nvPr/>
        </p:nvSpPr>
        <p:spPr>
          <a:xfrm>
            <a:off x="1103206" y="5614221"/>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5</a:t>
            </a:r>
            <a:endParaRPr lang="es-CL" b="1" dirty="0">
              <a:solidFill>
                <a:srgbClr val="4C4C4B"/>
              </a:solidFill>
              <a:latin typeface="+mj-lt"/>
            </a:endParaRPr>
          </a:p>
        </p:txBody>
      </p:sp>
      <p:sp>
        <p:nvSpPr>
          <p:cNvPr id="23" name="CuadroTexto 22">
            <a:extLst>
              <a:ext uri="{FF2B5EF4-FFF2-40B4-BE49-F238E27FC236}">
                <a16:creationId xmlns:a16="http://schemas.microsoft.com/office/drawing/2014/main" id="{40D9D3FC-DA1F-5AD0-EEFF-D62B60BDCF32}"/>
              </a:ext>
            </a:extLst>
          </p:cNvPr>
          <p:cNvSpPr txBox="1"/>
          <p:nvPr/>
        </p:nvSpPr>
        <p:spPr>
          <a:xfrm>
            <a:off x="1718538" y="5639445"/>
            <a:ext cx="5709396" cy="369332"/>
          </a:xfrm>
          <a:prstGeom prst="rect">
            <a:avLst/>
          </a:prstGeom>
          <a:noFill/>
        </p:spPr>
        <p:txBody>
          <a:bodyPr wrap="square">
            <a:spAutoFit/>
          </a:bodyPr>
          <a:lstStyle/>
          <a:p>
            <a:pPr algn="just"/>
            <a:r>
              <a:rPr lang="es-ES" b="1" dirty="0">
                <a:solidFill>
                  <a:schemeClr val="bg2">
                    <a:lumMod val="50000"/>
                  </a:schemeClr>
                </a:solidFill>
                <a:latin typeface="+mj-lt"/>
              </a:rPr>
              <a:t>Conclusiones del proceso de experimentación</a:t>
            </a:r>
            <a:endParaRPr lang="es-ES" dirty="0">
              <a:solidFill>
                <a:schemeClr val="bg2">
                  <a:lumMod val="50000"/>
                </a:schemeClr>
              </a:solidFill>
              <a:latin typeface="+mj-lt"/>
            </a:endParaRPr>
          </a:p>
        </p:txBody>
      </p:sp>
      <p:pic>
        <p:nvPicPr>
          <p:cNvPr id="5" name="Imagen 4" descr="Una caricatura de una persona&#10;&#10;Descripción generada automáticamente con confianza media">
            <a:extLst>
              <a:ext uri="{FF2B5EF4-FFF2-40B4-BE49-F238E27FC236}">
                <a16:creationId xmlns:a16="http://schemas.microsoft.com/office/drawing/2014/main" id="{4EEA8A2E-B175-9499-7B20-62DAB07714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1108" y="3274009"/>
            <a:ext cx="3111853" cy="3111853"/>
          </a:xfrm>
          <a:prstGeom prst="rect">
            <a:avLst/>
          </a:prstGeom>
        </p:spPr>
      </p:pic>
    </p:spTree>
    <p:custDataLst>
      <p:tags r:id="rId1"/>
    </p:custDataLst>
    <p:extLst>
      <p:ext uri="{BB962C8B-B14F-4D97-AF65-F5344CB8AC3E}">
        <p14:creationId xmlns:p14="http://schemas.microsoft.com/office/powerpoint/2010/main" val="599272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634C413-01E2-1373-5F32-126E9DAFA55D}"/>
              </a:ext>
            </a:extLst>
          </p:cNvPr>
          <p:cNvSpPr txBox="1"/>
          <p:nvPr/>
        </p:nvSpPr>
        <p:spPr>
          <a:xfrm>
            <a:off x="875261" y="643191"/>
            <a:ext cx="8654971" cy="630942"/>
          </a:xfrm>
          <a:prstGeom prst="rect">
            <a:avLst/>
          </a:prstGeom>
          <a:noFill/>
        </p:spPr>
        <p:txBody>
          <a:bodyPr wrap="square" rtlCol="0">
            <a:spAutoFit/>
          </a:bodyPr>
          <a:lstStyle/>
          <a:p>
            <a:pPr>
              <a:lnSpc>
                <a:spcPts val="4200"/>
              </a:lnSpc>
            </a:pPr>
            <a:r>
              <a:rPr lang="es-ES" sz="3600" b="1" spc="-100" dirty="0">
                <a:solidFill>
                  <a:srgbClr val="4C4C4B"/>
                </a:solidFill>
              </a:rPr>
              <a:t>Rúbrica Evaluación Sumativa 3</a:t>
            </a:r>
          </a:p>
        </p:txBody>
      </p:sp>
      <p:graphicFrame>
        <p:nvGraphicFramePr>
          <p:cNvPr id="3" name="Tabla 2">
            <a:extLst>
              <a:ext uri="{FF2B5EF4-FFF2-40B4-BE49-F238E27FC236}">
                <a16:creationId xmlns:a16="http://schemas.microsoft.com/office/drawing/2014/main" id="{CFACC8A6-FF9A-F609-54EE-9035FE63D1B6}"/>
              </a:ext>
            </a:extLst>
          </p:cNvPr>
          <p:cNvGraphicFramePr>
            <a:graphicFrameLocks noGrp="1"/>
          </p:cNvGraphicFramePr>
          <p:nvPr>
            <p:extLst>
              <p:ext uri="{D42A27DB-BD31-4B8C-83A1-F6EECF244321}">
                <p14:modId xmlns:p14="http://schemas.microsoft.com/office/powerpoint/2010/main" val="4137446136"/>
              </p:ext>
            </p:extLst>
          </p:nvPr>
        </p:nvGraphicFramePr>
        <p:xfrm>
          <a:off x="706515" y="1408757"/>
          <a:ext cx="10778969" cy="4557609"/>
        </p:xfrm>
        <a:graphic>
          <a:graphicData uri="http://schemas.openxmlformats.org/drawingml/2006/table">
            <a:tbl>
              <a:tblPr firstRow="1" firstCol="1" bandRow="1">
                <a:tableStyleId>{5C22544A-7EE6-4342-B048-85BDC9FD1C3A}</a:tableStyleId>
              </a:tblPr>
              <a:tblGrid>
                <a:gridCol w="957872">
                  <a:extLst>
                    <a:ext uri="{9D8B030D-6E8A-4147-A177-3AD203B41FA5}">
                      <a16:colId xmlns:a16="http://schemas.microsoft.com/office/drawing/2014/main" val="2797979403"/>
                    </a:ext>
                  </a:extLst>
                </a:gridCol>
                <a:gridCol w="976260">
                  <a:extLst>
                    <a:ext uri="{9D8B030D-6E8A-4147-A177-3AD203B41FA5}">
                      <a16:colId xmlns:a16="http://schemas.microsoft.com/office/drawing/2014/main" val="3936140940"/>
                    </a:ext>
                  </a:extLst>
                </a:gridCol>
                <a:gridCol w="2043924">
                  <a:extLst>
                    <a:ext uri="{9D8B030D-6E8A-4147-A177-3AD203B41FA5}">
                      <a16:colId xmlns:a16="http://schemas.microsoft.com/office/drawing/2014/main" val="552696881"/>
                    </a:ext>
                  </a:extLst>
                </a:gridCol>
                <a:gridCol w="1933050">
                  <a:extLst>
                    <a:ext uri="{9D8B030D-6E8A-4147-A177-3AD203B41FA5}">
                      <a16:colId xmlns:a16="http://schemas.microsoft.com/office/drawing/2014/main" val="3550320116"/>
                    </a:ext>
                  </a:extLst>
                </a:gridCol>
                <a:gridCol w="2006937">
                  <a:extLst>
                    <a:ext uri="{9D8B030D-6E8A-4147-A177-3AD203B41FA5}">
                      <a16:colId xmlns:a16="http://schemas.microsoft.com/office/drawing/2014/main" val="4289971027"/>
                    </a:ext>
                  </a:extLst>
                </a:gridCol>
                <a:gridCol w="1630913">
                  <a:extLst>
                    <a:ext uri="{9D8B030D-6E8A-4147-A177-3AD203B41FA5}">
                      <a16:colId xmlns:a16="http://schemas.microsoft.com/office/drawing/2014/main" val="2029958465"/>
                    </a:ext>
                  </a:extLst>
                </a:gridCol>
                <a:gridCol w="1230013">
                  <a:extLst>
                    <a:ext uri="{9D8B030D-6E8A-4147-A177-3AD203B41FA5}">
                      <a16:colId xmlns:a16="http://schemas.microsoft.com/office/drawing/2014/main" val="670182845"/>
                    </a:ext>
                  </a:extLst>
                </a:gridCol>
              </a:tblGrid>
              <a:tr h="278597">
                <a:tc>
                  <a:txBody>
                    <a:bodyPr/>
                    <a:lstStyle/>
                    <a:p>
                      <a:pPr algn="ctr">
                        <a:lnSpc>
                          <a:spcPct val="107000"/>
                        </a:lnSpc>
                        <a:spcAft>
                          <a:spcPts val="1200"/>
                        </a:spcAft>
                      </a:pPr>
                      <a:r>
                        <a:rPr lang="es-CL" sz="1100" dirty="0">
                          <a:effectLst/>
                          <a:latin typeface="+mj-lt"/>
                        </a:rPr>
                        <a:t>CRITERIO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INDICADOR</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DESTACADO</a:t>
                      </a:r>
                      <a:r>
                        <a:rPr lang="es-CL" sz="1100" dirty="0">
                          <a:solidFill>
                            <a:schemeClr val="lt1"/>
                          </a:solidFill>
                          <a:effectLst/>
                          <a:latin typeface="+mj-lt"/>
                          <a:ea typeface="+mn-ea"/>
                          <a:cs typeface="+mn-cs"/>
                        </a:rPr>
                        <a:t> </a:t>
                      </a: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HABILITADO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EN DESARROLLO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NO LOGRADO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marL="0" algn="ctr" defTabSz="914400" rtl="0" eaLnBrk="1" latinLnBrk="0" hangingPunct="1">
                        <a:lnSpc>
                          <a:spcPct val="107000"/>
                        </a:lnSpc>
                        <a:spcAft>
                          <a:spcPts val="1200"/>
                        </a:spcAft>
                      </a:pPr>
                      <a:r>
                        <a:rPr lang="es-CL" sz="1100" b="1" kern="1200" dirty="0">
                          <a:solidFill>
                            <a:schemeClr val="lt1"/>
                          </a:solidFill>
                          <a:effectLst/>
                          <a:latin typeface="+mj-lt"/>
                          <a:ea typeface="+mn-ea"/>
                          <a:cs typeface="+mn-cs"/>
                        </a:rPr>
                        <a:t>PONDERACIÓN</a:t>
                      </a:r>
                    </a:p>
                  </a:txBody>
                  <a:tcPr marL="7597" marR="7597" marT="0" marB="0" anchor="ctr">
                    <a:solidFill>
                      <a:srgbClr val="E1261E"/>
                    </a:solidFill>
                  </a:tcPr>
                </a:tc>
                <a:extLst>
                  <a:ext uri="{0D108BD9-81ED-4DB2-BD59-A6C34878D82A}">
                    <a16:rowId xmlns:a16="http://schemas.microsoft.com/office/drawing/2014/main" val="1726986193"/>
                  </a:ext>
                </a:extLst>
              </a:tr>
              <a:tr h="452660">
                <a:tc rowSpan="3">
                  <a:txBody>
                    <a:bodyPr/>
                    <a:lstStyle/>
                    <a:p>
                      <a:pPr algn="ctr">
                        <a:lnSpc>
                          <a:spcPct val="107000"/>
                        </a:lnSpc>
                        <a:spcAft>
                          <a:spcPts val="1200"/>
                        </a:spcAft>
                      </a:pPr>
                      <a:r>
                        <a:rPr lang="es-CL" sz="1100" b="1" dirty="0">
                          <a:solidFill>
                            <a:srgbClr val="767171"/>
                          </a:solidFill>
                          <a:effectLst/>
                          <a:highlight>
                            <a:srgbClr val="F9D3D2"/>
                          </a:highlight>
                          <a:latin typeface="+mj-lt"/>
                          <a:ea typeface="Calibri" panose="020F0502020204030204" pitchFamily="34" charset="0"/>
                          <a:cs typeface="Arial" panose="020B0604020202020204" pitchFamily="34" charset="0"/>
                        </a:rPr>
                        <a:t>3.1.1 Determina su Modelo de Negocio basado en la idea de solución innovadora.</a:t>
                      </a:r>
                      <a:endParaRPr lang="es-CL" sz="1000" dirty="0">
                        <a:solidFill>
                          <a:srgbClr val="666666"/>
                        </a:solidFill>
                        <a:effectLst/>
                        <a:highlight>
                          <a:srgbClr val="F9D3D2"/>
                        </a:highlight>
                        <a:latin typeface="+mj-lt"/>
                        <a:ea typeface="Calibri" panose="020F0502020204030204" pitchFamily="34" charset="0"/>
                        <a:cs typeface="Arial" panose="020B0604020202020204" pitchFamily="34" charset="0"/>
                      </a:endParaRPr>
                    </a:p>
                  </a:txBody>
                  <a:tcPr marL="44450" marR="44450" marT="0" marB="0" anchor="ctr">
                    <a:solidFill>
                      <a:srgbClr val="F9D3D2"/>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a:ea typeface="Calibri"/>
                          <a:cs typeface="Arial"/>
                        </a:rPr>
                        <a:t>3.1.1.1. Contexto Inicial: Desafío Redefinido</a:t>
                      </a:r>
                      <a:endParaRPr lang="es-CL" sz="1000" dirty="0">
                        <a:solidFill>
                          <a:srgbClr val="666666"/>
                        </a:solidFill>
                        <a:effectLst/>
                        <a:highlight>
                          <a:srgbClr val="F2F2F2"/>
                        </a:highlight>
                        <a:latin typeface="Open Sans Light"/>
                        <a:ea typeface="Calibri"/>
                        <a:cs typeface="Arial"/>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La explicación del desafío redefinido es clara y detallada, mostrando una comprensión profunda del problema con antecedentes completos y una justificación sólida.</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La explicación del desafío redefinido es clara y adecuada, con antecedentes suficientes y una justificación razonable. </a:t>
                      </a:r>
                      <a:br>
                        <a:rPr lang="es-CL" sz="1100" dirty="0">
                          <a:solidFill>
                            <a:srgbClr val="666666"/>
                          </a:solidFill>
                          <a:effectLst/>
                          <a:highlight>
                            <a:srgbClr val="F2F2F2"/>
                          </a:highlight>
                          <a:latin typeface="Open Sans Light" pitchFamily="2" charset="0"/>
                          <a:ea typeface="Calibri" panose="020F0502020204030204" pitchFamily="34" charset="0"/>
                          <a:cs typeface="Arial" panose="020B0604020202020204" pitchFamily="34" charset="0"/>
                        </a:rPr>
                      </a:b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La explicación del desafío redefinido es básica y carece de claridad en algunos puntos, contiene antecedentes limitados y una justificación superficial. </a:t>
                      </a:r>
                      <a:br>
                        <a:rPr lang="es-CL" sz="1100" dirty="0">
                          <a:solidFill>
                            <a:srgbClr val="666666"/>
                          </a:solidFill>
                          <a:effectLst/>
                          <a:highlight>
                            <a:srgbClr val="F2F2F2"/>
                          </a:highlight>
                          <a:latin typeface="Open Sans Light" pitchFamily="2" charset="0"/>
                          <a:ea typeface="Calibri" panose="020F0502020204030204" pitchFamily="34" charset="0"/>
                          <a:cs typeface="Arial" panose="020B0604020202020204" pitchFamily="34" charset="0"/>
                        </a:rPr>
                      </a:b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La explicación del desafío redefinido es confusa o incompleta, con antecedentes insuficientes o inexistentes y una justificación inadecuada. </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b="1"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5%</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rgbClr val="F2F2F2"/>
                    </a:solidFill>
                  </a:tcPr>
                </a:tc>
                <a:extLst>
                  <a:ext uri="{0D108BD9-81ED-4DB2-BD59-A6C34878D82A}">
                    <a16:rowId xmlns:a16="http://schemas.microsoft.com/office/drawing/2014/main" val="2847884857"/>
                  </a:ext>
                </a:extLst>
              </a:tr>
              <a:tr h="0">
                <a:tc vMerge="1">
                  <a:txBody>
                    <a:bodyPr/>
                    <a:lstStyle/>
                    <a:p>
                      <a:endParaRPr lang="es-CL"/>
                    </a:p>
                  </a:txBody>
                  <a:tcPr>
                    <a:solidFill>
                      <a:srgbClr val="F9D3D2"/>
                    </a:solidFill>
                  </a:tcPr>
                </a:tc>
                <a:tc>
                  <a:txBody>
                    <a:bodyPr/>
                    <a:lstStyle/>
                    <a:p>
                      <a:pPr algn="ctr">
                        <a:lnSpc>
                          <a:spcPct val="107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3.1.1.2. Contexto Inicial: Idea de Solución</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La idea de solución está descrita exhaustivamente, cubriendo todos los aspectos relevantes y demostrando innovación y una comprensión integral del contexto.</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La idea de solución está bien descrita, cubriendo la mayoría de los aspectos relevantes, aunque algunos detalles pueden no estar completamente desarrollados.</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mj-lt"/>
                          <a:ea typeface="Calibri"/>
                          <a:cs typeface="Arial"/>
                        </a:rPr>
                        <a:t>La idea de solución está descrita de manera general, pero faltan detalles importantes y la explicación es incompleta.</a:t>
                      </a:r>
                      <a:endParaRPr lang="es-CL" sz="1000" dirty="0">
                        <a:solidFill>
                          <a:srgbClr val="666666"/>
                        </a:solidFill>
                        <a:effectLst/>
                        <a:highlight>
                          <a:srgbClr val="F2F2F2"/>
                        </a:highlight>
                        <a:latin typeface="+mj-lt"/>
                        <a:ea typeface="Calibri"/>
                        <a:cs typeface="Arial"/>
                      </a:endParaRPr>
                    </a:p>
                  </a:txBody>
                  <a:tcPr marL="44450" marR="44450" marT="0" marB="0">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La idea de solución está mal descrita o es inexistente, careciendo de innovación y presentándose de manera poco clara y detallada.</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b="1" dirty="0">
                          <a:solidFill>
                            <a:srgbClr val="000000"/>
                          </a:solidFill>
                          <a:effectLst/>
                          <a:highlight>
                            <a:srgbClr val="F2F2F2"/>
                          </a:highlight>
                          <a:latin typeface="+mj-lt"/>
                          <a:ea typeface="Calibri" panose="020F0502020204030204" pitchFamily="34" charset="0"/>
                          <a:cs typeface="Arial" panose="020B0604020202020204" pitchFamily="34" charset="0"/>
                        </a:rPr>
                        <a:t>5%</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nchor="ctr">
                    <a:solidFill>
                      <a:srgbClr val="F2F2F2"/>
                    </a:solidFill>
                  </a:tcPr>
                </a:tc>
                <a:extLst>
                  <a:ext uri="{0D108BD9-81ED-4DB2-BD59-A6C34878D82A}">
                    <a16:rowId xmlns:a16="http://schemas.microsoft.com/office/drawing/2014/main" val="3513614099"/>
                  </a:ext>
                </a:extLst>
              </a:tr>
              <a:tr h="498559">
                <a:tc vMerge="1">
                  <a:txBody>
                    <a:bodyPr/>
                    <a:lstStyle/>
                    <a:p>
                      <a:endParaRPr lang="es-CL"/>
                    </a:p>
                  </a:txBody>
                  <a:tcPr>
                    <a:solidFill>
                      <a:srgbClr val="F9D3D2"/>
                    </a:solidFill>
                  </a:tcPr>
                </a:tc>
                <a:tc>
                  <a:txBody>
                    <a:bodyPr/>
                    <a:lstStyle/>
                    <a:p>
                      <a:pPr algn="ctr">
                        <a:lnSpc>
                          <a:spcPct val="107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3.1.1.3. Modelo de Negocio (BMC Versión 1)</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El modelo de negocio se desarrolló con todos los componentes del BMC versión 1. Cada sección está detalladamente elaborada, reflejando una comprensión integral y una aplicación meticulosa del recurso 3.1</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p>
                      <a:pPr algn="ctr">
                        <a:lnSpc>
                          <a:spcPct val="107000"/>
                        </a:lnSpc>
                        <a:spcAft>
                          <a:spcPts val="1200"/>
                        </a:spcAft>
                      </a:pPr>
                      <a:r>
                        <a:rPr lang="es-CL" sz="1100" b="1" dirty="0">
                          <a:solidFill>
                            <a:srgbClr val="000000"/>
                          </a:solidFill>
                          <a:effectLst/>
                          <a:highlight>
                            <a:srgbClr val="F2F2F2"/>
                          </a:highlight>
                          <a:latin typeface="+mj-lt"/>
                          <a:ea typeface="Calibri" panose="020F0502020204030204" pitchFamily="34" charset="0"/>
                          <a:cs typeface="Arial" panose="020B0604020202020204" pitchFamily="34" charset="0"/>
                        </a:rPr>
                        <a:t> </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El modelo de negocio incluye la mayoría de los componentes del BMC versión 1, con secciones bien desarrolladas. Algunos elementos pueden carecer de la profundidad requerida, pero en general, muestra una aplicación correcta del recurso 3.1.</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El modelo de negocio presenta algunos componentes del BMC versión 1, pero otros están incompletos o poco desarrollados. La aplicación del recurso 3.1 es parcial y carece de una integración cohesiva.</a:t>
                      </a:r>
                      <a:r>
                        <a:rPr lang="es-CL" sz="1100" b="1" dirty="0">
                          <a:solidFill>
                            <a:srgbClr val="000000"/>
                          </a:solidFill>
                          <a:effectLst/>
                          <a:highlight>
                            <a:srgbClr val="F2F2F2"/>
                          </a:highlight>
                          <a:latin typeface="+mj-lt"/>
                          <a:ea typeface="Calibri" panose="020F0502020204030204" pitchFamily="34" charset="0"/>
                          <a:cs typeface="Arial" panose="020B0604020202020204" pitchFamily="34" charset="0"/>
                        </a:rPr>
                        <a:t> </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rgbClr val="F2F2F2"/>
                    </a:solidFill>
                  </a:tcPr>
                </a:tc>
                <a:tc>
                  <a:txBody>
                    <a:bodyPr/>
                    <a:lstStyle/>
                    <a:p>
                      <a:pPr algn="ctr">
                        <a:lnSpc>
                          <a:spcPct val="107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El modelo de negocio es deficiente, con muchos componentes del BMC versión 1 ausentes o mal desarrollados. No se aprecia una aplicación efectiva del recurso 3.1.</a:t>
                      </a:r>
                      <a:r>
                        <a:rPr lang="es-CL" sz="1100" b="1" dirty="0">
                          <a:solidFill>
                            <a:srgbClr val="000000"/>
                          </a:solidFill>
                          <a:effectLst/>
                          <a:highlight>
                            <a:srgbClr val="F2F2F2"/>
                          </a:highlight>
                          <a:latin typeface="+mj-lt"/>
                          <a:ea typeface="Calibri" panose="020F0502020204030204" pitchFamily="34" charset="0"/>
                          <a:cs typeface="Arial" panose="020B0604020202020204" pitchFamily="34" charset="0"/>
                        </a:rPr>
                        <a:t> </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b="1" dirty="0">
                          <a:solidFill>
                            <a:srgbClr val="000000"/>
                          </a:solidFill>
                          <a:effectLst/>
                          <a:highlight>
                            <a:srgbClr val="F2F2F2"/>
                          </a:highlight>
                          <a:latin typeface="+mj-lt"/>
                          <a:ea typeface="Calibri" panose="020F0502020204030204" pitchFamily="34" charset="0"/>
                          <a:cs typeface="Arial" panose="020B0604020202020204" pitchFamily="34" charset="0"/>
                        </a:rPr>
                        <a:t>20%</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nchor="ctr">
                    <a:solidFill>
                      <a:srgbClr val="F2F2F2"/>
                    </a:solidFill>
                  </a:tcPr>
                </a:tc>
                <a:extLst>
                  <a:ext uri="{0D108BD9-81ED-4DB2-BD59-A6C34878D82A}">
                    <a16:rowId xmlns:a16="http://schemas.microsoft.com/office/drawing/2014/main" val="327737803"/>
                  </a:ext>
                </a:extLst>
              </a:tr>
            </a:tbl>
          </a:graphicData>
        </a:graphic>
      </p:graphicFrame>
    </p:spTree>
    <p:custDataLst>
      <p:tags r:id="rId1"/>
    </p:custDataLst>
    <p:extLst>
      <p:ext uri="{BB962C8B-B14F-4D97-AF65-F5344CB8AC3E}">
        <p14:creationId xmlns:p14="http://schemas.microsoft.com/office/powerpoint/2010/main" val="1188228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CFACC8A6-FF9A-F609-54EE-9035FE63D1B6}"/>
              </a:ext>
            </a:extLst>
          </p:cNvPr>
          <p:cNvGraphicFramePr>
            <a:graphicFrameLocks noGrp="1"/>
          </p:cNvGraphicFramePr>
          <p:nvPr>
            <p:extLst>
              <p:ext uri="{D42A27DB-BD31-4B8C-83A1-F6EECF244321}">
                <p14:modId xmlns:p14="http://schemas.microsoft.com/office/powerpoint/2010/main" val="282987749"/>
              </p:ext>
            </p:extLst>
          </p:nvPr>
        </p:nvGraphicFramePr>
        <p:xfrm>
          <a:off x="529602" y="380133"/>
          <a:ext cx="11132796" cy="6289952"/>
        </p:xfrm>
        <a:graphic>
          <a:graphicData uri="http://schemas.openxmlformats.org/drawingml/2006/table">
            <a:tbl>
              <a:tblPr firstRow="1" firstCol="1" bandRow="1">
                <a:tableStyleId>{5C22544A-7EE6-4342-B048-85BDC9FD1C3A}</a:tableStyleId>
              </a:tblPr>
              <a:tblGrid>
                <a:gridCol w="1196473">
                  <a:extLst>
                    <a:ext uri="{9D8B030D-6E8A-4147-A177-3AD203B41FA5}">
                      <a16:colId xmlns:a16="http://schemas.microsoft.com/office/drawing/2014/main" val="2797979403"/>
                    </a:ext>
                  </a:extLst>
                </a:gridCol>
                <a:gridCol w="1148576">
                  <a:extLst>
                    <a:ext uri="{9D8B030D-6E8A-4147-A177-3AD203B41FA5}">
                      <a16:colId xmlns:a16="http://schemas.microsoft.com/office/drawing/2014/main" val="3936140940"/>
                    </a:ext>
                  </a:extLst>
                </a:gridCol>
                <a:gridCol w="2038032">
                  <a:extLst>
                    <a:ext uri="{9D8B030D-6E8A-4147-A177-3AD203B41FA5}">
                      <a16:colId xmlns:a16="http://schemas.microsoft.com/office/drawing/2014/main" val="552696881"/>
                    </a:ext>
                  </a:extLst>
                </a:gridCol>
                <a:gridCol w="1937084">
                  <a:extLst>
                    <a:ext uri="{9D8B030D-6E8A-4147-A177-3AD203B41FA5}">
                      <a16:colId xmlns:a16="http://schemas.microsoft.com/office/drawing/2014/main" val="3550320116"/>
                    </a:ext>
                  </a:extLst>
                </a:gridCol>
                <a:gridCol w="1900989">
                  <a:extLst>
                    <a:ext uri="{9D8B030D-6E8A-4147-A177-3AD203B41FA5}">
                      <a16:colId xmlns:a16="http://schemas.microsoft.com/office/drawing/2014/main" val="4289971027"/>
                    </a:ext>
                  </a:extLst>
                </a:gridCol>
                <a:gridCol w="1840832">
                  <a:extLst>
                    <a:ext uri="{9D8B030D-6E8A-4147-A177-3AD203B41FA5}">
                      <a16:colId xmlns:a16="http://schemas.microsoft.com/office/drawing/2014/main" val="2029958465"/>
                    </a:ext>
                  </a:extLst>
                </a:gridCol>
                <a:gridCol w="1070810">
                  <a:extLst>
                    <a:ext uri="{9D8B030D-6E8A-4147-A177-3AD203B41FA5}">
                      <a16:colId xmlns:a16="http://schemas.microsoft.com/office/drawing/2014/main" val="1964136050"/>
                    </a:ext>
                  </a:extLst>
                </a:gridCol>
              </a:tblGrid>
              <a:tr h="278597">
                <a:tc>
                  <a:txBody>
                    <a:bodyPr/>
                    <a:lstStyle/>
                    <a:p>
                      <a:pPr algn="ctr">
                        <a:lnSpc>
                          <a:spcPct val="107000"/>
                        </a:lnSpc>
                        <a:spcAft>
                          <a:spcPts val="1200"/>
                        </a:spcAft>
                      </a:pPr>
                      <a:r>
                        <a:rPr lang="es-CL" sz="1100" dirty="0">
                          <a:effectLst/>
                          <a:latin typeface="+mj-lt"/>
                        </a:rPr>
                        <a:t>CRITERIO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INDICADOR</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DESTACADO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HABILITADO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EN DESARROLLO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NO LOGRADO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marL="0" algn="ctr" defTabSz="914400" rtl="0" eaLnBrk="1" latinLnBrk="0" hangingPunct="1">
                        <a:lnSpc>
                          <a:spcPct val="107000"/>
                        </a:lnSpc>
                        <a:spcAft>
                          <a:spcPts val="1200"/>
                        </a:spcAft>
                      </a:pPr>
                      <a:r>
                        <a:rPr lang="es-CL" sz="1100" b="1" kern="1200" dirty="0">
                          <a:solidFill>
                            <a:schemeClr val="lt1"/>
                          </a:solidFill>
                          <a:effectLst/>
                          <a:latin typeface="+mj-lt"/>
                          <a:ea typeface="+mn-ea"/>
                          <a:cs typeface="+mn-cs"/>
                        </a:rPr>
                        <a:t>PONDERACIÓN</a:t>
                      </a:r>
                    </a:p>
                  </a:txBody>
                  <a:tcPr marL="7597" marR="7597" marT="0" marB="0" anchor="ctr">
                    <a:solidFill>
                      <a:srgbClr val="E1261E"/>
                    </a:solidFill>
                  </a:tcPr>
                </a:tc>
                <a:extLst>
                  <a:ext uri="{0D108BD9-81ED-4DB2-BD59-A6C34878D82A}">
                    <a16:rowId xmlns:a16="http://schemas.microsoft.com/office/drawing/2014/main" val="1726986193"/>
                  </a:ext>
                </a:extLst>
              </a:tr>
              <a:tr h="345225">
                <a:tc>
                  <a:txBody>
                    <a:bodyPr/>
                    <a:lstStyle/>
                    <a:p>
                      <a:pPr algn="ctr">
                        <a:lnSpc>
                          <a:spcPct val="107000"/>
                        </a:lnSpc>
                        <a:spcAft>
                          <a:spcPts val="1200"/>
                        </a:spcAft>
                      </a:pPr>
                      <a:r>
                        <a:rPr lang="es-CL" sz="1100" b="1" dirty="0">
                          <a:solidFill>
                            <a:srgbClr val="767171"/>
                          </a:solidFill>
                          <a:effectLst/>
                          <a:highlight>
                            <a:srgbClr val="F9D3D2"/>
                          </a:highlight>
                          <a:latin typeface="Open Sans Light"/>
                          <a:ea typeface="Calibri"/>
                          <a:cs typeface="Arial"/>
                        </a:rPr>
                        <a:t>3.1.3 Desarrolla prototipo y/o instrumentos de validación, considerando el método de experimentación seleccionado.</a:t>
                      </a:r>
                      <a:endParaRPr lang="es-CL" sz="1000" dirty="0">
                        <a:solidFill>
                          <a:srgbClr val="666666"/>
                        </a:solidFill>
                        <a:effectLst/>
                        <a:highlight>
                          <a:srgbClr val="F9D3D2"/>
                        </a:highlight>
                        <a:latin typeface="Open Sans Light"/>
                        <a:ea typeface="Calibri"/>
                        <a:cs typeface="Arial"/>
                      </a:endParaRPr>
                    </a:p>
                  </a:txBody>
                  <a:tcPr marL="44450" marR="44450" marT="0" marB="0" anchor="ctr">
                    <a:solidFill>
                      <a:srgbClr val="F9D3D2"/>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3.1.3.1. Proceso de Experimentación con Clientes / Usuarios</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El proceso de experimentación es exhaustivo, incluyendo un modelo de experimentación y Test Card completos, con resultados e insights que demuestran un análisis preciso y coherente. La experimentación está directamente relacionada con los contenidos y métodos de testeo revisados, mostrando una aplicación práctica y reflexiva.</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El proceso de experimentación es adecuado, incluyendo un modelo de experimentación o Test Card con algunos resultados e insights. Muestra un análisis razonable, aunque puede faltar profundidad o coherencia en la relación con los contenidos y métodos de testeo revisados.</a:t>
                      </a:r>
                      <a:r>
                        <a:rPr lang="es-CL" sz="1100" b="1" dirty="0">
                          <a:solidFill>
                            <a:srgbClr val="000000"/>
                          </a:solidFill>
                          <a:effectLst/>
                          <a:highlight>
                            <a:srgbClr val="F2F2F2"/>
                          </a:highlight>
                          <a:latin typeface="+mj-lt"/>
                          <a:ea typeface="Calibri" panose="020F0502020204030204" pitchFamily="34" charset="0"/>
                          <a:cs typeface="Arial" panose="020B0604020202020204" pitchFamily="34" charset="0"/>
                        </a:rPr>
                        <a:t> </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El proceso de experimentación es básico, con un modelo de experimentación o Test Card pero con resultados e insights limitados. El análisis carece de precisión y la conexión con los contenidos y métodos de testeo revisados es superficial.</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p>
                      <a:pPr algn="ctr">
                        <a:lnSpc>
                          <a:spcPct val="100000"/>
                        </a:lnSpc>
                        <a:spcAft>
                          <a:spcPts val="1200"/>
                        </a:spcAft>
                      </a:pPr>
                      <a:r>
                        <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rPr>
                        <a:t> </a:t>
                      </a:r>
                      <a:r>
                        <a:rPr lang="es-CL" sz="1100" b="1" dirty="0">
                          <a:solidFill>
                            <a:srgbClr val="000000"/>
                          </a:solidFill>
                          <a:effectLst/>
                          <a:highlight>
                            <a:srgbClr val="F2F2F2"/>
                          </a:highlight>
                          <a:latin typeface="+mj-lt"/>
                          <a:ea typeface="Calibri" panose="020F0502020204030204" pitchFamily="34" charset="0"/>
                          <a:cs typeface="Arial" panose="020B0604020202020204" pitchFamily="34" charset="0"/>
                        </a:rPr>
                        <a:t> </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El proceso de experimentación es insuficiente, con un modelo de experimentación o Test Card incompleto o ausente, y sin resultados e insights claros. No hay un análisis significativo ni relación con los contenidos y métodos de testeo revisados.</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p>
                      <a:pPr algn="ctr">
                        <a:lnSpc>
                          <a:spcPct val="100000"/>
                        </a:lnSpc>
                        <a:spcAft>
                          <a:spcPts val="1200"/>
                        </a:spcAft>
                      </a:pPr>
                      <a:r>
                        <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rPr>
                        <a:t> </a:t>
                      </a:r>
                      <a:r>
                        <a:rPr lang="es-CL" sz="1100" b="1" dirty="0">
                          <a:solidFill>
                            <a:srgbClr val="000000"/>
                          </a:solidFill>
                          <a:effectLst/>
                          <a:highlight>
                            <a:srgbClr val="F2F2F2"/>
                          </a:highlight>
                          <a:latin typeface="+mj-lt"/>
                          <a:ea typeface="Calibri" panose="020F0502020204030204" pitchFamily="34" charset="0"/>
                          <a:cs typeface="Arial" panose="020B0604020202020204" pitchFamily="34" charset="0"/>
                        </a:rPr>
                        <a:t> </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b="1" dirty="0">
                          <a:solidFill>
                            <a:srgbClr val="000000"/>
                          </a:solidFill>
                          <a:effectLst/>
                          <a:highlight>
                            <a:srgbClr val="F2F2F2"/>
                          </a:highlight>
                          <a:latin typeface="+mj-lt"/>
                          <a:ea typeface="Calibri"/>
                          <a:cs typeface="Arial"/>
                        </a:rPr>
                        <a:t>20%</a:t>
                      </a:r>
                      <a:endParaRPr lang="es-CL" sz="1100" dirty="0">
                        <a:solidFill>
                          <a:srgbClr val="666666"/>
                        </a:solidFill>
                        <a:effectLst/>
                        <a:highlight>
                          <a:srgbClr val="F2F2F2"/>
                        </a:highlight>
                        <a:latin typeface="+mj-lt"/>
                        <a:ea typeface="Calibri"/>
                        <a:cs typeface="Arial"/>
                      </a:endParaRPr>
                    </a:p>
                  </a:txBody>
                  <a:tcPr marL="44450" marR="44450" marT="0" marB="0" anchor="ctr">
                    <a:solidFill>
                      <a:schemeClr val="bg1">
                        <a:lumMod val="95000"/>
                      </a:schemeClr>
                    </a:solidFill>
                  </a:tcPr>
                </a:tc>
                <a:extLst>
                  <a:ext uri="{0D108BD9-81ED-4DB2-BD59-A6C34878D82A}">
                    <a16:rowId xmlns:a16="http://schemas.microsoft.com/office/drawing/2014/main" val="3392705402"/>
                  </a:ext>
                </a:extLst>
              </a:tr>
              <a:tr h="1219962">
                <a:tc>
                  <a:txBody>
                    <a:bodyPr/>
                    <a:lstStyle/>
                    <a:p>
                      <a:pPr algn="ctr">
                        <a:lnSpc>
                          <a:spcPct val="107000"/>
                        </a:lnSpc>
                        <a:spcAft>
                          <a:spcPts val="1200"/>
                        </a:spcAft>
                      </a:pPr>
                      <a:r>
                        <a:rPr lang="es-CL" sz="1100" b="1" dirty="0">
                          <a:solidFill>
                            <a:srgbClr val="767171"/>
                          </a:solidFill>
                          <a:effectLst/>
                          <a:highlight>
                            <a:srgbClr val="F9D3D2"/>
                          </a:highlight>
                          <a:latin typeface="Open Sans Light"/>
                          <a:ea typeface="Calibri"/>
                          <a:cs typeface="Arial"/>
                        </a:rPr>
                        <a:t>3.1.5 Ajusta el modelo de negocio de acuerdo con los resultados de la experimentación con el usuario/cliente.</a:t>
                      </a:r>
                      <a:endParaRPr lang="es-CL" sz="1000" dirty="0">
                        <a:solidFill>
                          <a:srgbClr val="666666"/>
                        </a:solidFill>
                        <a:effectLst/>
                        <a:highlight>
                          <a:srgbClr val="F9D3D2"/>
                        </a:highlight>
                        <a:latin typeface="Open Sans Light"/>
                        <a:ea typeface="Calibri"/>
                        <a:cs typeface="Arial"/>
                      </a:endParaRPr>
                    </a:p>
                  </a:txBody>
                  <a:tcPr marL="44450" marR="44450" marT="0" marB="0" anchor="ctr">
                    <a:solidFill>
                      <a:srgbClr val="F9D3D2"/>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a:cs typeface="Arial"/>
                        </a:rPr>
                        <a:t>3.1.5.1. Ajustes del Modelo de Negocio (BMC Versión 2)</a:t>
                      </a:r>
                      <a:endParaRPr lang="es-CL" sz="1100" dirty="0">
                        <a:solidFill>
                          <a:srgbClr val="666666"/>
                        </a:solidFill>
                        <a:effectLst/>
                        <a:highlight>
                          <a:srgbClr val="F2F2F2"/>
                        </a:highlight>
                        <a:latin typeface="+mj-lt"/>
                        <a:ea typeface="Calibri"/>
                        <a:cs typeface="Arial"/>
                      </a:endParaRPr>
                    </a:p>
                  </a:txBody>
                  <a:tcPr marL="44450" marR="44450" marT="0" marB="0" anchor="ctr">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Los ajustes al modelo de negocio son completos y detallados, reflejando una revisión crítica y mejoras significativas, con énfasis en la propuesta de valor. Cada cambio está justificado con insights claros y una estrategia bien definida.</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Los ajustes al modelo de negocio son adecuados, con la mayoría de los cambios bien fundamentados y basados en el recurso 3.4. Algunos ajustes pueden no estar completamente justificados o carecer de claridad.</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Los ajustes al modelo de negocio son básicos, con algunos cambios identificados, pero sin una justificación sólida o estrategia clara basada en el recurso 3.4.</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p>
                      <a:pPr algn="ctr">
                        <a:lnSpc>
                          <a:spcPct val="100000"/>
                        </a:lnSpc>
                        <a:spcAft>
                          <a:spcPts val="1200"/>
                        </a:spcAft>
                      </a:pPr>
                      <a:r>
                        <a:rPr lang="es-CL" sz="1100" b="1" dirty="0">
                          <a:solidFill>
                            <a:srgbClr val="000000"/>
                          </a:solidFill>
                          <a:effectLst/>
                          <a:highlight>
                            <a:srgbClr val="F2F2F2"/>
                          </a:highlight>
                          <a:latin typeface="+mj-lt"/>
                          <a:ea typeface="Calibri" panose="020F0502020204030204" pitchFamily="34" charset="0"/>
                          <a:cs typeface="Arial" panose="020B0604020202020204" pitchFamily="34" charset="0"/>
                        </a:rPr>
                        <a:t> </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Los ajustes al modelo de negocio son insuficientes, con pocos o ningún cambio identificado, y sin justificación o estrategia basada en el recurso 3.4.</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p>
                      <a:pPr algn="ctr">
                        <a:lnSpc>
                          <a:spcPct val="100000"/>
                        </a:lnSpc>
                        <a:spcAft>
                          <a:spcPts val="1200"/>
                        </a:spcAft>
                      </a:pP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b="1" dirty="0">
                          <a:solidFill>
                            <a:srgbClr val="000000"/>
                          </a:solidFill>
                          <a:effectLst/>
                          <a:highlight>
                            <a:srgbClr val="F2F2F2"/>
                          </a:highlight>
                          <a:latin typeface="+mj-lt"/>
                          <a:ea typeface="Calibri"/>
                          <a:cs typeface="Arial"/>
                        </a:rPr>
                        <a:t>20%</a:t>
                      </a:r>
                      <a:endParaRPr lang="es-CL" sz="1100" dirty="0">
                        <a:solidFill>
                          <a:srgbClr val="666666"/>
                        </a:solidFill>
                        <a:effectLst/>
                        <a:highlight>
                          <a:srgbClr val="F2F2F2"/>
                        </a:highlight>
                        <a:latin typeface="+mj-lt"/>
                        <a:ea typeface="Calibri"/>
                        <a:cs typeface="Arial"/>
                      </a:endParaRPr>
                    </a:p>
                  </a:txBody>
                  <a:tcPr marL="44450" marR="44450" marT="0" marB="0" anchor="ctr">
                    <a:solidFill>
                      <a:schemeClr val="bg1">
                        <a:lumMod val="95000"/>
                      </a:schemeClr>
                    </a:solidFill>
                  </a:tcPr>
                </a:tc>
                <a:extLst>
                  <a:ext uri="{0D108BD9-81ED-4DB2-BD59-A6C34878D82A}">
                    <a16:rowId xmlns:a16="http://schemas.microsoft.com/office/drawing/2014/main" val="3513614099"/>
                  </a:ext>
                </a:extLst>
              </a:tr>
              <a:tr h="2137271">
                <a:tc>
                  <a:txBody>
                    <a:bodyPr/>
                    <a:lstStyle/>
                    <a:p>
                      <a:pPr algn="ctr">
                        <a:lnSpc>
                          <a:spcPct val="107000"/>
                        </a:lnSpc>
                        <a:spcAft>
                          <a:spcPts val="1200"/>
                        </a:spcAft>
                      </a:pPr>
                      <a:r>
                        <a:rPr lang="es-CL" sz="1100" b="1" dirty="0">
                          <a:solidFill>
                            <a:srgbClr val="767171"/>
                          </a:solidFill>
                          <a:effectLst/>
                          <a:highlight>
                            <a:srgbClr val="F9D3D2"/>
                          </a:highlight>
                          <a:latin typeface="Open Sans Light"/>
                          <a:ea typeface="Calibri"/>
                          <a:cs typeface="Arial"/>
                        </a:rPr>
                        <a:t>3.1.2 Selecciona métodos de experimentación con el usuario/cliente, a través del cuestionamiento de los componentes más críticos de su modelo de negocio preliminar.</a:t>
                      </a:r>
                      <a:endParaRPr lang="es-CL" sz="1000" dirty="0">
                        <a:solidFill>
                          <a:srgbClr val="666666"/>
                        </a:solidFill>
                        <a:effectLst/>
                        <a:highlight>
                          <a:srgbClr val="F9D3D2"/>
                        </a:highlight>
                        <a:latin typeface="Open Sans Light"/>
                        <a:ea typeface="Calibri"/>
                        <a:cs typeface="Arial"/>
                      </a:endParaRPr>
                    </a:p>
                  </a:txBody>
                  <a:tcPr marL="44450" marR="44450" marT="0" marB="0" anchor="ctr">
                    <a:solidFill>
                      <a:srgbClr val="F9D3D2"/>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3.1.2.1. Conclusiones del Proceso de Experimentación</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Las conclusiones son completas y detalladas, ofreciendo una síntesis clara y coherente del proceso de experimentación. Se justifica con precisión la factibilidad, deseabilidad y viabilidad del modelo de negocio, evidenciando un análisis exhaustivo y una comprensión profunda de los elementos que contribuirían al éxito del negocio.</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Las conclusiones son adecuadas, resumiendo el proceso de experimentación y justificando en términos generales la factibilidad, deseabilidad y viabilidad del modelo de negocio. Se identifican aspectos clave, pero la justificación puede carecer de profundidad o detalles específicos.</a:t>
                      </a:r>
                      <a:r>
                        <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rPr>
                        <a:t> </a:t>
                      </a:r>
                    </a:p>
                  </a:txBody>
                  <a:tcPr marL="44450" marR="44450" marT="0" marB="0">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Las conclusiones son básicas, con un resumen general del proceso de experimentación y una justificación superficial de la factibilidad, deseabilidad y viabilidad del modelo de negocio. Los aspectos clave son mencionados, pero sin un análisis detallado o justificación completa.</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Las conclusiones son insuficientes, con un resumen incompleto del proceso de experimentación y sin una justificación clara de la factibilidad, deseabilidad y viabilidad del modelo de negocio. Los aspectos clave no se abordan o se presentan de manera inadecuada.</a:t>
                      </a:r>
                      <a:r>
                        <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rPr>
                        <a:t> </a:t>
                      </a:r>
                      <a:r>
                        <a:rPr lang="es-CL" sz="1100" b="1" dirty="0">
                          <a:solidFill>
                            <a:srgbClr val="000000"/>
                          </a:solidFill>
                          <a:effectLst/>
                          <a:highlight>
                            <a:srgbClr val="F2F2F2"/>
                          </a:highlight>
                          <a:latin typeface="+mj-lt"/>
                          <a:ea typeface="Calibri" panose="020F0502020204030204" pitchFamily="34" charset="0"/>
                          <a:cs typeface="Arial" panose="020B0604020202020204" pitchFamily="34" charset="0"/>
                        </a:rPr>
                        <a:t> </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b="1" dirty="0">
                          <a:solidFill>
                            <a:srgbClr val="000000"/>
                          </a:solidFill>
                          <a:effectLst/>
                          <a:highlight>
                            <a:srgbClr val="F2F2F2"/>
                          </a:highlight>
                          <a:latin typeface="+mj-lt"/>
                          <a:ea typeface="Calibri" panose="020F0502020204030204" pitchFamily="34" charset="0"/>
                          <a:cs typeface="Arial" panose="020B0604020202020204" pitchFamily="34" charset="0"/>
                        </a:rPr>
                        <a:t>15%</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extLst>
                  <a:ext uri="{0D108BD9-81ED-4DB2-BD59-A6C34878D82A}">
                    <a16:rowId xmlns:a16="http://schemas.microsoft.com/office/drawing/2014/main" val="327737803"/>
                  </a:ext>
                </a:extLst>
              </a:tr>
            </a:tbl>
          </a:graphicData>
        </a:graphic>
      </p:graphicFrame>
    </p:spTree>
    <p:custDataLst>
      <p:tags r:id="rId1"/>
    </p:custDataLst>
    <p:extLst>
      <p:ext uri="{BB962C8B-B14F-4D97-AF65-F5344CB8AC3E}">
        <p14:creationId xmlns:p14="http://schemas.microsoft.com/office/powerpoint/2010/main" val="585869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CFACC8A6-FF9A-F609-54EE-9035FE63D1B6}"/>
              </a:ext>
            </a:extLst>
          </p:cNvPr>
          <p:cNvGraphicFramePr>
            <a:graphicFrameLocks noGrp="1"/>
          </p:cNvGraphicFramePr>
          <p:nvPr>
            <p:extLst>
              <p:ext uri="{D42A27DB-BD31-4B8C-83A1-F6EECF244321}">
                <p14:modId xmlns:p14="http://schemas.microsoft.com/office/powerpoint/2010/main" val="298337348"/>
              </p:ext>
            </p:extLst>
          </p:nvPr>
        </p:nvGraphicFramePr>
        <p:xfrm>
          <a:off x="506066" y="1251596"/>
          <a:ext cx="11179867" cy="4569412"/>
        </p:xfrm>
        <a:graphic>
          <a:graphicData uri="http://schemas.openxmlformats.org/drawingml/2006/table">
            <a:tbl>
              <a:tblPr firstRow="1" firstCol="1" bandRow="1">
                <a:tableStyleId>{5C22544A-7EE6-4342-B048-85BDC9FD1C3A}</a:tableStyleId>
              </a:tblPr>
              <a:tblGrid>
                <a:gridCol w="1190387">
                  <a:extLst>
                    <a:ext uri="{9D8B030D-6E8A-4147-A177-3AD203B41FA5}">
                      <a16:colId xmlns:a16="http://schemas.microsoft.com/office/drawing/2014/main" val="2797979403"/>
                    </a:ext>
                  </a:extLst>
                </a:gridCol>
                <a:gridCol w="1046747">
                  <a:extLst>
                    <a:ext uri="{9D8B030D-6E8A-4147-A177-3AD203B41FA5}">
                      <a16:colId xmlns:a16="http://schemas.microsoft.com/office/drawing/2014/main" val="3936140940"/>
                    </a:ext>
                  </a:extLst>
                </a:gridCol>
                <a:gridCol w="1973179">
                  <a:extLst>
                    <a:ext uri="{9D8B030D-6E8A-4147-A177-3AD203B41FA5}">
                      <a16:colId xmlns:a16="http://schemas.microsoft.com/office/drawing/2014/main" val="552696881"/>
                    </a:ext>
                  </a:extLst>
                </a:gridCol>
                <a:gridCol w="1900989">
                  <a:extLst>
                    <a:ext uri="{9D8B030D-6E8A-4147-A177-3AD203B41FA5}">
                      <a16:colId xmlns:a16="http://schemas.microsoft.com/office/drawing/2014/main" val="3550320116"/>
                    </a:ext>
                  </a:extLst>
                </a:gridCol>
                <a:gridCol w="2009274">
                  <a:extLst>
                    <a:ext uri="{9D8B030D-6E8A-4147-A177-3AD203B41FA5}">
                      <a16:colId xmlns:a16="http://schemas.microsoft.com/office/drawing/2014/main" val="4289971027"/>
                    </a:ext>
                  </a:extLst>
                </a:gridCol>
                <a:gridCol w="2045369">
                  <a:extLst>
                    <a:ext uri="{9D8B030D-6E8A-4147-A177-3AD203B41FA5}">
                      <a16:colId xmlns:a16="http://schemas.microsoft.com/office/drawing/2014/main" val="2029958465"/>
                    </a:ext>
                  </a:extLst>
                </a:gridCol>
                <a:gridCol w="1013922">
                  <a:extLst>
                    <a:ext uri="{9D8B030D-6E8A-4147-A177-3AD203B41FA5}">
                      <a16:colId xmlns:a16="http://schemas.microsoft.com/office/drawing/2014/main" val="2920044084"/>
                    </a:ext>
                  </a:extLst>
                </a:gridCol>
              </a:tblGrid>
              <a:tr h="278597">
                <a:tc>
                  <a:txBody>
                    <a:bodyPr/>
                    <a:lstStyle/>
                    <a:p>
                      <a:pPr algn="ctr">
                        <a:lnSpc>
                          <a:spcPct val="107000"/>
                        </a:lnSpc>
                        <a:spcAft>
                          <a:spcPts val="1200"/>
                        </a:spcAft>
                      </a:pPr>
                      <a:r>
                        <a:rPr lang="es-CL" sz="1100" dirty="0">
                          <a:effectLst/>
                          <a:latin typeface="+mj-lt"/>
                        </a:rPr>
                        <a:t>CRITERIO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INDICADOR</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DESTACADO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HABILITADO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EN DESARROLLO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NO LOGRADO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marL="0" marR="0" lvl="0" indent="0" algn="ctr" defTabSz="914400" rtl="0" eaLnBrk="1" fontAlgn="auto" latinLnBrk="0" hangingPunct="1">
                        <a:lnSpc>
                          <a:spcPct val="107000"/>
                        </a:lnSpc>
                        <a:spcBef>
                          <a:spcPts val="0"/>
                        </a:spcBef>
                        <a:spcAft>
                          <a:spcPts val="1200"/>
                        </a:spcAft>
                        <a:buClrTx/>
                        <a:buSzTx/>
                        <a:buFontTx/>
                        <a:buNone/>
                        <a:tabLst/>
                        <a:defRPr/>
                      </a:pPr>
                      <a:r>
                        <a:rPr lang="es-CL" sz="1100" b="1" kern="1200" dirty="0">
                          <a:solidFill>
                            <a:schemeClr val="lt1"/>
                          </a:solidFill>
                          <a:effectLst/>
                          <a:latin typeface="+mj-lt"/>
                          <a:ea typeface="+mn-ea"/>
                          <a:cs typeface="+mn-cs"/>
                        </a:rPr>
                        <a:t>PONDERACIÓN</a:t>
                      </a:r>
                    </a:p>
                  </a:txBody>
                  <a:tcPr marL="7597" marR="7597" marT="0" marB="0" anchor="ctr">
                    <a:solidFill>
                      <a:srgbClr val="E1261E"/>
                    </a:solidFill>
                  </a:tcPr>
                </a:tc>
                <a:extLst>
                  <a:ext uri="{0D108BD9-81ED-4DB2-BD59-A6C34878D82A}">
                    <a16:rowId xmlns:a16="http://schemas.microsoft.com/office/drawing/2014/main" val="1726986193"/>
                  </a:ext>
                </a:extLst>
              </a:tr>
              <a:tr h="2741017">
                <a:tc>
                  <a:txBody>
                    <a:bodyPr/>
                    <a:lstStyle/>
                    <a:p>
                      <a:pPr algn="ctr">
                        <a:lnSpc>
                          <a:spcPct val="107000"/>
                        </a:lnSpc>
                        <a:spcAft>
                          <a:spcPts val="1200"/>
                        </a:spcAft>
                      </a:pPr>
                      <a:r>
                        <a:rPr lang="es-CL" sz="1100" b="1" dirty="0">
                          <a:solidFill>
                            <a:srgbClr val="767171"/>
                          </a:solidFill>
                          <a:effectLst/>
                          <a:highlight>
                            <a:srgbClr val="F9D3D2"/>
                          </a:highlight>
                          <a:latin typeface="Open Sans Light"/>
                          <a:ea typeface="Calibri"/>
                          <a:cs typeface="Arial"/>
                        </a:rPr>
                        <a:t>3.1.5 Ajusta el modelo de negocio de acuerdo con los resultados de la experimentación con el usuario/cliente.</a:t>
                      </a:r>
                      <a:endParaRPr lang="es-CL" sz="1000" dirty="0">
                        <a:solidFill>
                          <a:srgbClr val="666666"/>
                        </a:solidFill>
                        <a:effectLst/>
                        <a:highlight>
                          <a:srgbClr val="F9D3D2"/>
                        </a:highlight>
                        <a:latin typeface="Open Sans Light"/>
                        <a:ea typeface="Calibri"/>
                        <a:cs typeface="Arial"/>
                      </a:endParaRPr>
                    </a:p>
                  </a:txBody>
                  <a:tcPr marL="44450" marR="44450" marT="0" marB="0" anchor="ctr">
                    <a:solidFill>
                      <a:srgbClr val="F9D3D2"/>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a:ea typeface="Calibri"/>
                          <a:cs typeface="Arial"/>
                        </a:rPr>
                        <a:t>3.1.5.2. Comunicación Efectiva</a:t>
                      </a:r>
                      <a:endParaRPr lang="es-CL" sz="1000" dirty="0">
                        <a:solidFill>
                          <a:srgbClr val="666666"/>
                        </a:solidFill>
                        <a:effectLst/>
                        <a:highlight>
                          <a:srgbClr val="F2F2F2"/>
                        </a:highlight>
                        <a:latin typeface="Open Sans Light"/>
                        <a:ea typeface="Calibri"/>
                        <a:cs typeface="Arial"/>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La comunicación es muy coherente y asertiva, con un discurso atractivo que capta y mantiene el interés del público. Las ideas se presentan de manera lógica y fluida, con argumentos bien estructurados y respaldados. El mensaje es claro y persuasivo, demostrando una excelente capacidad para comunicar de manera efectiva.</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La comunicación en varios momentos es coherente y asertiva, con un discurso atractivo en la mayoría de los casos. Las ideas se presentan de manera lógica y fluida, aunque algunos argumentos podrían estar mejor estructurados. El mensaje es claro y generalmente persuasivo, mostrando una buena capacidad para comunicar de manera efectiva.</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a:ea typeface="Calibri"/>
                          <a:cs typeface="Arial"/>
                        </a:rPr>
                        <a:t>La comunicación es básica y puede carecer de coherencia en algunos puntos. El discurso es atractivo en ciertos momentos, pero no logra mantener el interés del público de manera consistente. Las ideas se presentan de manera general, pero faltan detalles y la estructura puede ser confusa. El mensaje es claro en algunos aspectos, pero carece de persuasión.</a:t>
                      </a:r>
                      <a:endParaRPr lang="es-CL" sz="1000" dirty="0">
                        <a:solidFill>
                          <a:srgbClr val="666666"/>
                        </a:solidFill>
                        <a:effectLst/>
                        <a:highlight>
                          <a:srgbClr val="F2F2F2"/>
                        </a:highlight>
                        <a:latin typeface="Open Sans Light"/>
                        <a:ea typeface="Calibri"/>
                        <a:cs typeface="Arial"/>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DengXian" panose="02010600030101010101" pitchFamily="2" charset="-122"/>
                          <a:cs typeface="Arial" panose="020B0604020202020204" pitchFamily="34" charset="0"/>
                        </a:rPr>
                        <a:t>La comunicación es confusa y carece de coherencia y asertividad. El discurso no es atractivo y no logra captar el interés del público. Las ideas se presentan de manera desorganizada y sin una estructura clara. El </a:t>
                      </a: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mensaje</a:t>
                      </a:r>
                      <a:r>
                        <a:rPr lang="es-CL" sz="1100" dirty="0">
                          <a:solidFill>
                            <a:srgbClr val="000000"/>
                          </a:solidFill>
                          <a:effectLst/>
                          <a:highlight>
                            <a:srgbClr val="F2F2F2"/>
                          </a:highlight>
                          <a:latin typeface="Open Sans Light" pitchFamily="2" charset="0"/>
                          <a:ea typeface="DengXian" panose="02010600030101010101" pitchFamily="2" charset="-122"/>
                          <a:cs typeface="Arial" panose="020B0604020202020204" pitchFamily="34" charset="0"/>
                        </a:rPr>
                        <a:t> es poco claro y no persuasivo, demostrando una capacidad limitada par</a:t>
                      </a: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a comunicar de manera efectiva.</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b="1"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5%</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extLst>
                  <a:ext uri="{0D108BD9-81ED-4DB2-BD59-A6C34878D82A}">
                    <a16:rowId xmlns:a16="http://schemas.microsoft.com/office/drawing/2014/main" val="829894292"/>
                  </a:ext>
                </a:extLst>
              </a:tr>
              <a:tr h="1549798">
                <a:tc>
                  <a:txBody>
                    <a:bodyPr/>
                    <a:lstStyle/>
                    <a:p>
                      <a:pPr algn="ctr">
                        <a:lnSpc>
                          <a:spcPct val="107000"/>
                        </a:lnSpc>
                        <a:spcAft>
                          <a:spcPts val="1200"/>
                        </a:spcAft>
                      </a:pPr>
                      <a:r>
                        <a:rPr lang="es-CL" sz="1100" b="1" dirty="0">
                          <a:solidFill>
                            <a:srgbClr val="767171"/>
                          </a:solidFill>
                          <a:effectLst/>
                          <a:highlight>
                            <a:srgbClr val="F9D3D2"/>
                          </a:highlight>
                          <a:latin typeface="Open Sans Light" pitchFamily="2" charset="0"/>
                          <a:ea typeface="Calibri" panose="020F0502020204030204" pitchFamily="34" charset="0"/>
                          <a:cs typeface="Arial" panose="020B0604020202020204" pitchFamily="34" charset="0"/>
                        </a:rPr>
                        <a:t>3.1.4 Realiza la experimentación con el usuario/cliente, a través del uso del prototipo y/o instrumentos diseñados.</a:t>
                      </a:r>
                      <a:endParaRPr lang="es-CL" sz="1000" dirty="0">
                        <a:solidFill>
                          <a:srgbClr val="666666"/>
                        </a:solidFill>
                        <a:effectLst/>
                        <a:highlight>
                          <a:srgbClr val="F9D3D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rgbClr val="F9D3D2"/>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3.1.4.1. Evidencias del Proceso</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Se presentan evidencias claras y detalladas del proceso de experimentación, incluyendo documentación, fotos, videos y otros materiales que respaldan los resultados obtenidos.</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Se presentan algunas evidencias del proceso de experimentación, aunque pueden faltar detalles o variedad en los materiales presentados.</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Las evidencias del proceso de experimentación son limitadas y carecen de detalles significativos.</a:t>
                      </a:r>
                      <a:r>
                        <a:rPr lang="es-CL" sz="1100" b="1"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 </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No se presentan evidencias claras del proceso de experimentación, o las presentadas son insuficientes y poco relevantes.</a:t>
                      </a:r>
                      <a:r>
                        <a:rPr lang="es-CL" sz="1100" b="1"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 </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b="1"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10%</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extLst>
                  <a:ext uri="{0D108BD9-81ED-4DB2-BD59-A6C34878D82A}">
                    <a16:rowId xmlns:a16="http://schemas.microsoft.com/office/drawing/2014/main" val="4006267985"/>
                  </a:ext>
                </a:extLst>
              </a:tr>
            </a:tbl>
          </a:graphicData>
        </a:graphic>
      </p:graphicFrame>
    </p:spTree>
    <p:custDataLst>
      <p:tags r:id="rId1"/>
    </p:custDataLst>
    <p:extLst>
      <p:ext uri="{BB962C8B-B14F-4D97-AF65-F5344CB8AC3E}">
        <p14:creationId xmlns:p14="http://schemas.microsoft.com/office/powerpoint/2010/main" val="4465474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quot;/&gt;&lt;property id=&quot;20307&quot; value=&quot;259&quot;/&gt;&lt;/object&gt;&lt;object type=&quot;3&quot; unique_id=&quot;10004&quot;&gt;&lt;property id=&quot;20148&quot; value=&quot;5&quot;/&gt;&lt;property id=&quot;20300&quot; value=&quot;Slide 2 - &amp;quot;Imagen del área: &amp;quot;&quot;/&gt;&lt;property id=&quot;20307&quot; value=&quot;256&quot;/&gt;&lt;/object&gt;&lt;object type=&quot;3&quot; unique_id=&quot;10005&quot;&gt;&lt;property id=&quot;20148&quot; value=&quot;5&quot;/&gt;&lt;property id=&quot;20300&quot; value=&quot;Slide 3&quot;/&gt;&lt;property id=&quot;20307&quot; value=&quot;257&quot;/&gt;&lt;/object&gt;&lt;object type=&quot;3&quot; unique_id=&quot;10037&quot;&gt;&lt;property id=&quot;20148&quot; value=&quot;5&quot;/&gt;&lt;property id=&quot;20300&quot; value=&quot;Slide 4&quot;/&gt;&lt;property id=&quot;20307&quot; value=&quot;272&quot;/&gt;&lt;/object&gt;&lt;object type=&quot;3&quot; unique_id=&quot;10038&quot;&gt;&lt;property id=&quot;20148&quot; value=&quot;5&quot;/&gt;&lt;property id=&quot;20300&quot; value=&quot;Slide 5&quot;/&gt;&lt;property id=&quot;20307&quot; value=&quot;273&quot;/&gt;&lt;/object&gt;&lt;object type=&quot;3&quot; unique_id=&quot;10040&quot;&gt;&lt;property id=&quot;20148&quot; value=&quot;5&quot;/&gt;&lt;property id=&quot;20300&quot; value=&quot;Slide 6&quot;/&gt;&lt;property id=&quot;20307&quot; value=&quot;275&quot;/&gt;&lt;/object&gt;&lt;object type=&quot;3&quot; unique_id=&quot;10041&quot;&gt;&lt;property id=&quot;20148&quot; value=&quot;5&quot;/&gt;&lt;property id=&quot;20300&quot; value=&quot;Slide 7&quot;/&gt;&lt;property id=&quot;20307&quot; value=&quot;276&quot;/&gt;&lt;/object&gt;&lt;object type=&quot;3&quot; unique_id=&quot;10042&quot;&gt;&lt;property id=&quot;20148&quot; value=&quot;5&quot;/&gt;&lt;property id=&quot;20300&quot; value=&quot;Slide 8&quot;/&gt;&lt;property id=&quot;20307&quot; value=&quot;277&quot;/&gt;&lt;/object&gt;&lt;object type=&quot;3&quot; unique_id=&quot;10043&quot;&gt;&lt;property id=&quot;20148&quot; value=&quot;5&quot;/&gt;&lt;property id=&quot;20300&quot; value=&quot;Slide 9&quot;/&gt;&lt;property id=&quot;20307&quot; value=&quot;278&quot;/&gt;&lt;/object&gt;&lt;/object&gt;&lt;object type=&quot;8&quot; unique_id=&quot;10036&quot;&gt;&lt;/object&gt;&lt;/object&gt;&lt;/database&gt;"/>
  <p:tag name="ISPRING_RESOURCE_PATHS_HASH_2" val="1933ecc77434f7b503cf04551c7c48f9251615c"/>
  <p:tag name="SECTOMILLISECCONVERTED" val="1"/>
  <p:tag name="ARTICULATE_DESIGN_ID_TEMA DE OFFICE" val="3syLwzZ5"/>
  <p:tag name="ARTICULATE_DESIGN_ID_1_TEMA DE OFFICE" val="BoktJMPA"/>
  <p:tag name="ARTICULATE_SLIDE_THUMBNAIL_REFRESH" val="1"/>
  <p:tag name="ARTICULATE_SLIDE_COUNT" val="23"/>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4">
      <a:majorFont>
        <a:latin typeface="Open Sans Light"/>
        <a:ea typeface=""/>
        <a:cs typeface=""/>
      </a:majorFont>
      <a:minorFont>
        <a:latin typeface="Open Sans"/>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4">
      <a:majorFont>
        <a:latin typeface="Open Sans Light"/>
        <a:ea typeface=""/>
        <a:cs typeface=""/>
      </a:majorFont>
      <a:minorFont>
        <a:latin typeface="Open Sans"/>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374cf84-b68a-4fc7-8de0-cfaceb33d913">
      <Terms xmlns="http://schemas.microsoft.com/office/infopath/2007/PartnerControls"/>
    </lcf76f155ced4ddcb4097134ff3c332f>
    <TaxCatchAll xmlns="23344052-d9a3-4b36-9edb-0ae78bbc270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5C769AF688804C4DB5ADCC9FCA47D5E1" ma:contentTypeVersion="15" ma:contentTypeDescription="Crear nuevo documento." ma:contentTypeScope="" ma:versionID="afc2f58a040dce7a5d664b2bb6187e41">
  <xsd:schema xmlns:xsd="http://www.w3.org/2001/XMLSchema" xmlns:xs="http://www.w3.org/2001/XMLSchema" xmlns:p="http://schemas.microsoft.com/office/2006/metadata/properties" xmlns:ns2="1374cf84-b68a-4fc7-8de0-cfaceb33d913" xmlns:ns3="23344052-d9a3-4b36-9edb-0ae78bbc2704" targetNamespace="http://schemas.microsoft.com/office/2006/metadata/properties" ma:root="true" ma:fieldsID="fd5b3966c31fb8ccf8bc9ce2f56ed533" ns2:_="" ns3:_="">
    <xsd:import namespace="1374cf84-b68a-4fc7-8de0-cfaceb33d913"/>
    <xsd:import namespace="23344052-d9a3-4b36-9edb-0ae78bbc270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element ref="ns2:MediaServiceDateTaken"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74cf84-b68a-4fc7-8de0-cfaceb33d9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Etiquetas de imagen" ma:readOnly="false" ma:fieldId="{5cf76f15-5ced-4ddc-b409-7134ff3c332f}" ma:taxonomyMulti="true" ma:sspId="daa6bfef-be34-4cf6-a2a3-f19fab1f613b"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344052-d9a3-4b36-9edb-0ae78bbc2704"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TaxCatchAll" ma:index="15" nillable="true" ma:displayName="Taxonomy Catch All Column" ma:hidden="true" ma:list="{560f1ad2-9b62-4242-aa04-16bc477939e8}" ma:internalName="TaxCatchAll" ma:showField="CatchAllData" ma:web="23344052-d9a3-4b36-9edb-0ae78bbc270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D0E20C-8FC3-42E9-871D-10AE7F3AB1A3}">
  <ds:schemaRefs>
    <ds:schemaRef ds:uri="http://schemas.microsoft.com/office/2006/metadata/properties"/>
    <ds:schemaRef ds:uri="http://schemas.microsoft.com/office/2006/documentManagement/types"/>
    <ds:schemaRef ds:uri="http://www.w3.org/XML/1998/namespace"/>
    <ds:schemaRef ds:uri="http://purl.org/dc/terms/"/>
    <ds:schemaRef ds:uri="http://purl.org/dc/dcmitype/"/>
    <ds:schemaRef ds:uri="http://purl.org/dc/elements/1.1/"/>
    <ds:schemaRef ds:uri="a150fe00-1c53-46dc-80fb-b2dbdb01b085"/>
    <ds:schemaRef ds:uri="http://schemas.microsoft.com/office/infopath/2007/PartnerControls"/>
    <ds:schemaRef ds:uri="http://schemas.openxmlformats.org/package/2006/metadata/core-properties"/>
    <ds:schemaRef ds:uri="1374cf84-b68a-4fc7-8de0-cfaceb33d913"/>
    <ds:schemaRef ds:uri="23344052-d9a3-4b36-9edb-0ae78bbc2704"/>
  </ds:schemaRefs>
</ds:datastoreItem>
</file>

<file path=customXml/itemProps2.xml><?xml version="1.0" encoding="utf-8"?>
<ds:datastoreItem xmlns:ds="http://schemas.openxmlformats.org/officeDocument/2006/customXml" ds:itemID="{89C555BA-E16C-4AAE-BDD1-D364A5C9473F}">
  <ds:schemaRefs>
    <ds:schemaRef ds:uri="http://schemas.microsoft.com/sharepoint/v3/contenttype/forms"/>
  </ds:schemaRefs>
</ds:datastoreItem>
</file>

<file path=customXml/itemProps3.xml><?xml version="1.0" encoding="utf-8"?>
<ds:datastoreItem xmlns:ds="http://schemas.openxmlformats.org/officeDocument/2006/customXml" ds:itemID="{09C804D6-9E37-446D-8958-4DC5E19300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74cf84-b68a-4fc7-8de0-cfaceb33d913"/>
    <ds:schemaRef ds:uri="23344052-d9a3-4b36-9edb-0ae78bbc27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2886</TotalTime>
  <Words>2914</Words>
  <Application>Microsoft Office PowerPoint</Application>
  <PresentationFormat>Panorámica</PresentationFormat>
  <Paragraphs>325</Paragraphs>
  <Slides>24</Slides>
  <Notes>20</Notes>
  <HiddenSlides>0</HiddenSlides>
  <MMClips>2</MMClips>
  <ScaleCrop>false</ScaleCrop>
  <HeadingPairs>
    <vt:vector size="4" baseType="variant">
      <vt:variant>
        <vt:lpstr>Tema</vt:lpstr>
      </vt:variant>
      <vt:variant>
        <vt:i4>2</vt:i4>
      </vt:variant>
      <vt:variant>
        <vt:lpstr>Títulos de diapositiva</vt:lpstr>
      </vt:variant>
      <vt:variant>
        <vt:i4>24</vt:i4>
      </vt:variant>
    </vt:vector>
  </HeadingPairs>
  <TitlesOfParts>
    <vt:vector size="26" baseType="lpstr">
      <vt:lpstr>Tema de Office</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 material de profundización ppt</dc:title>
  <dc:creator>Paula Cruzat Castillo</dc:creator>
  <cp:lastModifiedBy>Javiera  Leiva</cp:lastModifiedBy>
  <cp:revision>198</cp:revision>
  <dcterms:created xsi:type="dcterms:W3CDTF">2014-11-27T14:42:24Z</dcterms:created>
  <dcterms:modified xsi:type="dcterms:W3CDTF">2024-08-30T17:09:47Z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0x0101005C769AF688804C4DB5ADCC9FCA47D5E1</vt:lpwstr>
  </property>
  <property fmtid="{D5CDD505-2E9C-101B-9397-08002B2CF9AE}" pid="3" name="ArticulateGUID">
    <vt:lpwstr>6C42F6CE-6CB3-4623-A9E9-1696E5F9EC4F</vt:lpwstr>
  </property>
  <property fmtid="{D5CDD505-2E9C-101B-9397-08002B2CF9AE}" pid="4" name="ArticulatePath">
    <vt:lpwstr>https://inacapcl-my.sharepoint.com/personal/ngarces_inacap_cl/Documents/Escritorio/CGGIO3_U4_S15_CS1/CGGIO3_U4_S15_CS1</vt:lpwstr>
  </property>
  <property fmtid="{D5CDD505-2E9C-101B-9397-08002B2CF9AE}" pid="5" name="MediaServiceImageTags">
    <vt:lpwstr/>
  </property>
</Properties>
</file>